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2" r:id="rId1"/>
    <p:sldMasterId id="2147483669" r:id="rId2"/>
  </p:sldMasterIdLst>
  <p:notesMasterIdLst>
    <p:notesMasterId r:id="rId14"/>
  </p:notesMasterIdLst>
  <p:handoutMasterIdLst>
    <p:handoutMasterId r:id="rId15"/>
  </p:handoutMasterIdLst>
  <p:sldIdLst>
    <p:sldId id="270" r:id="rId3"/>
    <p:sldId id="271" r:id="rId4"/>
    <p:sldId id="280" r:id="rId5"/>
    <p:sldId id="284" r:id="rId6"/>
    <p:sldId id="285" r:id="rId7"/>
    <p:sldId id="286" r:id="rId8"/>
    <p:sldId id="276" r:id="rId9"/>
    <p:sldId id="262" r:id="rId10"/>
    <p:sldId id="266" r:id="rId11"/>
    <p:sldId id="268" r:id="rId12"/>
    <p:sldId id="473" r:id="rId13"/>
  </p:sldIdLst>
  <p:sldSz cx="9144000" cy="6858000" type="screen4x3"/>
  <p:notesSz cx="6797675" cy="99298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E1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4" d="100"/>
          <a:sy n="74" d="100"/>
        </p:scale>
        <p:origin x="139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F734A06C-670A-4116-A2A4-66C4014AA2F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135" cy="497759"/>
          </a:xfrm>
          <a:prstGeom prst="rect">
            <a:avLst/>
          </a:prstGeom>
        </p:spPr>
        <p:txBody>
          <a:bodyPr vert="horz" lIns="91312" tIns="45656" rIns="91312" bIns="45656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D3BE8D1A-A8D2-471F-9E5C-BFEB1028087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9955" y="0"/>
            <a:ext cx="2946135" cy="497759"/>
          </a:xfrm>
          <a:prstGeom prst="rect">
            <a:avLst/>
          </a:prstGeom>
        </p:spPr>
        <p:txBody>
          <a:bodyPr vert="horz" lIns="91312" tIns="45656" rIns="91312" bIns="45656" rtlCol="0"/>
          <a:lstStyle>
            <a:lvl1pPr algn="r">
              <a:defRPr sz="1200"/>
            </a:lvl1pPr>
          </a:lstStyle>
          <a:p>
            <a:fld id="{7B9301C7-ABB0-45BF-B76A-F0DCA21ED06A}" type="datetimeFigureOut">
              <a:rPr lang="fr-FR" smtClean="0"/>
              <a:t>13/10/2025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6849515-847C-4FAB-9791-E1A18CB771C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32055"/>
            <a:ext cx="2946135" cy="497759"/>
          </a:xfrm>
          <a:prstGeom prst="rect">
            <a:avLst/>
          </a:prstGeom>
        </p:spPr>
        <p:txBody>
          <a:bodyPr vert="horz" lIns="91312" tIns="45656" rIns="91312" bIns="45656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397E53CF-D531-416D-B9A2-9D615AC52A6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9955" y="9432055"/>
            <a:ext cx="2946135" cy="497759"/>
          </a:xfrm>
          <a:prstGeom prst="rect">
            <a:avLst/>
          </a:prstGeom>
        </p:spPr>
        <p:txBody>
          <a:bodyPr vert="horz" lIns="91312" tIns="45656" rIns="91312" bIns="45656" rtlCol="0" anchor="b"/>
          <a:lstStyle>
            <a:lvl1pPr algn="r">
              <a:defRPr sz="1200"/>
            </a:lvl1pPr>
          </a:lstStyle>
          <a:p>
            <a:fld id="{FDC2481A-91C3-461A-ABF1-5F31B007D62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7757808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45659" cy="498215"/>
          </a:xfrm>
          <a:prstGeom prst="rect">
            <a:avLst/>
          </a:prstGeom>
        </p:spPr>
        <p:txBody>
          <a:bodyPr vert="horz" lIns="91312" tIns="45656" rIns="91312" bIns="45656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1"/>
            <a:ext cx="2945659" cy="498215"/>
          </a:xfrm>
          <a:prstGeom prst="rect">
            <a:avLst/>
          </a:prstGeom>
        </p:spPr>
        <p:txBody>
          <a:bodyPr vert="horz" lIns="91312" tIns="45656" rIns="91312" bIns="45656" rtlCol="0"/>
          <a:lstStyle>
            <a:lvl1pPr algn="r">
              <a:defRPr sz="1200"/>
            </a:lvl1pPr>
          </a:lstStyle>
          <a:p>
            <a:fld id="{F5F31A4B-E53B-4A0E-80CB-D63C602EA2B1}" type="datetimeFigureOut">
              <a:rPr lang="fr-FR" smtClean="0"/>
              <a:t>13/10/2025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12" tIns="45656" rIns="91312" bIns="45656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78724"/>
            <a:ext cx="5438140" cy="3909863"/>
          </a:xfrm>
          <a:prstGeom prst="rect">
            <a:avLst/>
          </a:prstGeom>
        </p:spPr>
        <p:txBody>
          <a:bodyPr vert="horz" lIns="91312" tIns="45656" rIns="91312" bIns="45656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2" y="9431600"/>
            <a:ext cx="2945659" cy="498214"/>
          </a:xfrm>
          <a:prstGeom prst="rect">
            <a:avLst/>
          </a:prstGeom>
        </p:spPr>
        <p:txBody>
          <a:bodyPr vert="horz" lIns="91312" tIns="45656" rIns="91312" bIns="45656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31600"/>
            <a:ext cx="2945659" cy="498214"/>
          </a:xfrm>
          <a:prstGeom prst="rect">
            <a:avLst/>
          </a:prstGeom>
        </p:spPr>
        <p:txBody>
          <a:bodyPr vert="horz" lIns="91312" tIns="45656" rIns="91312" bIns="45656" rtlCol="0" anchor="b"/>
          <a:lstStyle>
            <a:lvl1pPr algn="r">
              <a:defRPr sz="1200"/>
            </a:lvl1pPr>
          </a:lstStyle>
          <a:p>
            <a:fld id="{95D2F32B-36E4-4ACC-B32C-B651E130535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6560930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3" name="Rectangle 7"/>
          <p:cNvSpPr txBox="1">
            <a:spLocks noGrp="1" noChangeArrowheads="1"/>
          </p:cNvSpPr>
          <p:nvPr/>
        </p:nvSpPr>
        <p:spPr bwMode="auto">
          <a:xfrm>
            <a:off x="4020983" y="9713974"/>
            <a:ext cx="3073211" cy="505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162" tIns="47580" rIns="95162" bIns="47580" anchor="b"/>
          <a:lstStyle/>
          <a:p>
            <a:pPr algn="r" defTabSz="951193">
              <a:defRPr/>
            </a:pPr>
            <a:fld id="{694D1464-AD14-4741-A111-D55B67B6BE1C}" type="slidenum">
              <a:rPr lang="fr-FR" sz="1200">
                <a:solidFill>
                  <a:srgbClr val="000000"/>
                </a:solidFill>
                <a:latin typeface="Times New Roman" pitchFamily="18" charset="0"/>
              </a:rPr>
              <a:pPr algn="r" defTabSz="951193">
                <a:defRPr/>
              </a:pPr>
              <a:t>11</a:t>
            </a:fld>
            <a:endParaRPr lang="fr-FR" sz="12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25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90600" y="763588"/>
            <a:ext cx="5113338" cy="38354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93576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9.png"/><Relationship Id="rId5" Type="http://schemas.openxmlformats.org/officeDocument/2006/relationships/image" Target="NULL"/><Relationship Id="rId4" Type="http://schemas.openxmlformats.org/officeDocument/2006/relationships/image" Target="../media/image17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9.png"/><Relationship Id="rId5" Type="http://schemas.openxmlformats.org/officeDocument/2006/relationships/image" Target="NULL"/><Relationship Id="rId4" Type="http://schemas.openxmlformats.org/officeDocument/2006/relationships/image" Target="../media/image17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9.png"/><Relationship Id="rId5" Type="http://schemas.openxmlformats.org/officeDocument/2006/relationships/image" Target="NULL"/><Relationship Id="rId4" Type="http://schemas.openxmlformats.org/officeDocument/2006/relationships/image" Target="../media/image14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4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7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NUL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9.png"/><Relationship Id="rId4" Type="http://schemas.openxmlformats.org/officeDocument/2006/relationships/image" Target="NUL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9.png"/><Relationship Id="rId4" Type="http://schemas.openxmlformats.org/officeDocument/2006/relationships/image" Target="NUL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1.jpeg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7.png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7" Type="http://schemas.openxmlformats.org/officeDocument/2006/relationships/image" Target="../media/image14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NULL"/><Relationship Id="rId9" Type="http://schemas.openxmlformats.org/officeDocument/2006/relationships/image" Target="NUL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de gar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 descr="Objet dynamique vectoriel-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9144000" cy="5172456"/>
          </a:xfrm>
          <a:prstGeom prst="rect">
            <a:avLst/>
          </a:prstGeom>
        </p:spPr>
      </p:pic>
      <p:pic>
        <p:nvPicPr>
          <p:cNvPr id="12" name="Image 11" descr="Objet dynamique vectoriel-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14485" y="884900"/>
            <a:ext cx="1329517" cy="4284000"/>
          </a:xfrm>
          <a:prstGeom prst="rect">
            <a:avLst/>
          </a:prstGeom>
        </p:spPr>
      </p:pic>
      <p:pic>
        <p:nvPicPr>
          <p:cNvPr id="13" name="Image 12" descr="Objet dynamique vectoriel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" y="0"/>
            <a:ext cx="3023999" cy="1207756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972000" y="1080000"/>
            <a:ext cx="7275600" cy="2664000"/>
          </a:xfrm>
          <a:prstGeom prst="rect">
            <a:avLst/>
          </a:prstGeom>
        </p:spPr>
        <p:txBody>
          <a:bodyPr/>
          <a:lstStyle>
            <a:lvl1pPr algn="ctr">
              <a:defRPr sz="2100" b="1">
                <a:solidFill>
                  <a:schemeClr val="bg1"/>
                </a:solidFill>
                <a:latin typeface="Raleway" panose="020B0503030101060003" pitchFamily="34" charset="0"/>
              </a:defRPr>
            </a:lvl1pPr>
          </a:lstStyle>
          <a:p>
            <a:r>
              <a:rPr lang="fr-FR" dirty="0"/>
              <a:t>Client</a:t>
            </a:r>
            <a:br>
              <a:rPr lang="fr-FR" dirty="0"/>
            </a:br>
            <a:r>
              <a:rPr lang="fr-FR" dirty="0"/>
              <a:t>Mission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31143CAA-4E79-41C9-A3CF-4E5569FE3F21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6137" y="5276199"/>
            <a:ext cx="3017271" cy="1316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4551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 descr="Objet dynamique vectoriel-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448901"/>
            <a:ext cx="1944000" cy="409101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457201" y="188640"/>
            <a:ext cx="7956299" cy="579438"/>
          </a:xfrm>
          <a:prstGeom prst="rect">
            <a:avLst/>
          </a:prstGeom>
        </p:spPr>
        <p:txBody>
          <a:bodyPr/>
          <a:lstStyle>
            <a:lvl1pPr algn="l">
              <a:defRPr sz="2000" b="1" i="0">
                <a:solidFill>
                  <a:schemeClr val="accent6"/>
                </a:solidFill>
                <a:latin typeface="Raleway" panose="020B0503030101060003" pitchFamily="34" charset="0"/>
                <a:cs typeface="Raleway" panose="020B0503030101060003" pitchFamily="34" charset="0"/>
              </a:defRPr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107505" y="1178922"/>
            <a:ext cx="8928992" cy="4794842"/>
          </a:xfrm>
          <a:prstGeom prst="rect">
            <a:avLst/>
          </a:prstGeom>
        </p:spPr>
        <p:txBody>
          <a:bodyPr vert="horz"/>
          <a:lstStyle>
            <a:lvl1pPr marL="230400" indent="-230400" algn="just">
              <a:lnSpc>
                <a:spcPct val="150000"/>
              </a:lnSpc>
              <a:spcBef>
                <a:spcPts val="600"/>
              </a:spcBef>
              <a:buClr>
                <a:schemeClr val="bg2"/>
              </a:buClr>
              <a:buFont typeface="Symbol" panose="05050102010706020507" pitchFamily="18" charset="2"/>
              <a:buChar char=""/>
              <a:defRPr sz="1200" b="0" i="0">
                <a:solidFill>
                  <a:schemeClr val="tx1"/>
                </a:solidFill>
                <a:latin typeface="Raleway" panose="020B0503030101060003" pitchFamily="34" charset="0"/>
                <a:cs typeface="Raleway" panose="020B0503030101060003" pitchFamily="34" charset="0"/>
              </a:defRPr>
            </a:lvl1pPr>
            <a:lvl2pPr marL="687600" indent="-230400" algn="just">
              <a:lnSpc>
                <a:spcPct val="150000"/>
              </a:lnSpc>
              <a:spcBef>
                <a:spcPts val="600"/>
              </a:spcBef>
              <a:defRPr sz="1200">
                <a:solidFill>
                  <a:schemeClr val="tx1"/>
                </a:solidFill>
                <a:latin typeface="Raleway" panose="020B0503030101060003" pitchFamily="34" charset="0"/>
              </a:defRPr>
            </a:lvl2pPr>
            <a:lvl3pPr marL="1036800" indent="-228600" algn="just">
              <a:lnSpc>
                <a:spcPct val="150000"/>
              </a:lnSpc>
              <a:spcBef>
                <a:spcPts val="600"/>
              </a:spcBef>
              <a:buFont typeface="Symbol" panose="05050102010706020507" pitchFamily="18" charset="2"/>
              <a:buChar char="·"/>
              <a:defRPr sz="1200">
                <a:solidFill>
                  <a:schemeClr val="tx1"/>
                </a:solidFill>
                <a:latin typeface="Raleway" panose="020B0503030101060003" pitchFamily="34" charset="0"/>
              </a:defRPr>
            </a:lvl3pPr>
            <a:lvl4pPr marL="1440000" algn="just">
              <a:lnSpc>
                <a:spcPct val="150000"/>
              </a:lnSpc>
              <a:spcBef>
                <a:spcPts val="600"/>
              </a:spcBef>
              <a:defRPr sz="1200">
                <a:solidFill>
                  <a:schemeClr val="tx1"/>
                </a:solidFill>
                <a:latin typeface="Raleway" panose="020B0503030101060003" pitchFamily="34" charset="0"/>
              </a:defRPr>
            </a:lvl4pPr>
            <a:lvl5pPr marL="363538" indent="-98425" algn="just">
              <a:lnSpc>
                <a:spcPct val="150000"/>
              </a:lnSpc>
              <a:spcBef>
                <a:spcPts val="600"/>
              </a:spcBef>
              <a:buNone/>
              <a:defRPr sz="1200" b="0" i="0">
                <a:solidFill>
                  <a:schemeClr val="tx1"/>
                </a:solidFill>
                <a:latin typeface="Raleway" panose="020B0503030101060003" pitchFamily="34" charset="0"/>
                <a:cs typeface="Tw Cen MT"/>
              </a:defRPr>
            </a:lvl5pPr>
          </a:lstStyle>
          <a:p>
            <a:pPr lvl="0"/>
            <a:r>
              <a:rPr lang="fr-FR" dirty="0"/>
              <a:t>Texte</a:t>
            </a:r>
          </a:p>
          <a:p>
            <a:pPr lvl="1"/>
            <a:r>
              <a:rPr lang="fr-FR" dirty="0"/>
              <a:t>Texte</a:t>
            </a:r>
          </a:p>
          <a:p>
            <a:pPr lvl="2"/>
            <a:r>
              <a:rPr lang="fr-FR" dirty="0"/>
              <a:t>Texte</a:t>
            </a:r>
          </a:p>
          <a:p>
            <a:pPr lvl="3"/>
            <a:r>
              <a:rPr lang="fr-FR" dirty="0"/>
              <a:t>Texte</a:t>
            </a:r>
          </a:p>
          <a:p>
            <a:pPr lvl="4"/>
            <a:endParaRPr lang="fr-FR" dirty="0"/>
          </a:p>
          <a:p>
            <a:pPr lvl="4"/>
            <a:r>
              <a:rPr lang="fr-FR" dirty="0"/>
              <a:t>Texte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950642"/>
            <a:ext cx="2209800" cy="45719"/>
          </a:xfrm>
          <a:prstGeom prst="rect">
            <a:avLst/>
          </a:prstGeom>
          <a:solidFill>
            <a:srgbClr val="160D7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11" name="ZoneTexte 10"/>
          <p:cNvSpPr txBox="1"/>
          <p:nvPr/>
        </p:nvSpPr>
        <p:spPr>
          <a:xfrm>
            <a:off x="25152" y="6552277"/>
            <a:ext cx="8640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8B7922D5-8F12-4802-B59C-E6A224D690C0}" type="slidenum">
              <a:rPr lang="fr-FR" sz="1000" smtClean="0">
                <a:solidFill>
                  <a:schemeClr val="bg1"/>
                </a:solidFill>
                <a:latin typeface="Raleway" panose="020B0503030101060003" pitchFamily="34" charset="0"/>
              </a:rPr>
              <a:t>‹N°›</a:t>
            </a:fld>
            <a:endParaRPr lang="fr-FR" sz="1000" dirty="0">
              <a:solidFill>
                <a:schemeClr val="bg1"/>
              </a:solidFill>
              <a:latin typeface="Raleway" panose="020B0503030101060003" pitchFamily="34" charset="0"/>
            </a:endParaRPr>
          </a:p>
        </p:txBody>
      </p:sp>
      <p:pic>
        <p:nvPicPr>
          <p:cNvPr id="20" name="Imag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6456" y="86087"/>
            <a:ext cx="360040" cy="392771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8571118" y="6282267"/>
            <a:ext cx="825091" cy="326378"/>
          </a:xfrm>
          <a:prstGeom prst="rect">
            <a:avLst/>
          </a:prstGeom>
        </p:spPr>
      </p:pic>
      <p:pic>
        <p:nvPicPr>
          <p:cNvPr id="12" name="Image 11" descr="Objet dynamique vectoriel-1.png">
            <a:extLst>
              <a:ext uri="{FF2B5EF4-FFF2-40B4-BE49-F238E27FC236}">
                <a16:creationId xmlns:a16="http://schemas.microsoft.com/office/drawing/2014/main" id="{7FABC722-A2DF-4934-9D27-A4BAB02E742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448901"/>
            <a:ext cx="1944000" cy="409101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D298AB03-8283-45C6-A6B2-76A36F1DFA77}"/>
              </a:ext>
            </a:extLst>
          </p:cNvPr>
          <p:cNvPicPr>
            <a:picLocks noChangeAspect="1"/>
          </p:cNvPicPr>
          <p:nvPr userDrawn="1"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5"/>
              <a:stretch>
                <a:fillRect/>
              </a:stretch>
            </p:blipFill>
          </mc:Choice>
          <mc:Fallback>
            <p:blipFill>
              <a:blip r:embed="rId6"/>
              <a:stretch>
                <a:fillRect/>
              </a:stretch>
            </p:blipFill>
          </mc:Fallback>
        </mc:AlternateContent>
        <p:spPr>
          <a:xfrm>
            <a:off x="8534400" y="-457200"/>
            <a:ext cx="1447800" cy="44196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56B993E1-0785-4149-97C0-5F24117EB931}"/>
              </a:ext>
            </a:extLst>
          </p:cNvPr>
          <p:cNvSpPr/>
          <p:nvPr userDrawn="1"/>
        </p:nvSpPr>
        <p:spPr>
          <a:xfrm>
            <a:off x="0" y="950642"/>
            <a:ext cx="2209800" cy="45719"/>
          </a:xfrm>
          <a:prstGeom prst="rect">
            <a:avLst/>
          </a:prstGeom>
          <a:solidFill>
            <a:srgbClr val="160D7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53B286BE-9B55-4791-9881-93B25049B5BA}"/>
              </a:ext>
            </a:extLst>
          </p:cNvPr>
          <p:cNvSpPr txBox="1"/>
          <p:nvPr userDrawn="1"/>
        </p:nvSpPr>
        <p:spPr>
          <a:xfrm>
            <a:off x="25152" y="6552277"/>
            <a:ext cx="8640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8B7922D5-8F12-4802-B59C-E6A224D690C0}" type="slidenum">
              <a:rPr lang="fr-FR" sz="1000" smtClean="0">
                <a:solidFill>
                  <a:schemeClr val="bg1"/>
                </a:solidFill>
                <a:latin typeface="Raleway" panose="020B0503030101060003" pitchFamily="34" charset="0"/>
              </a:rPr>
              <a:t>‹N°›</a:t>
            </a:fld>
            <a:endParaRPr lang="fr-FR" sz="1000" dirty="0">
              <a:solidFill>
                <a:schemeClr val="bg1"/>
              </a:solidFill>
              <a:latin typeface="Raleway" panose="020B0503030101060003" pitchFamily="34" charset="0"/>
            </a:endParaRPr>
          </a:p>
        </p:txBody>
      </p:sp>
      <p:sp>
        <p:nvSpPr>
          <p:cNvPr id="15" name="Espace réservé du pied de page 4">
            <a:extLst>
              <a:ext uri="{FF2B5EF4-FFF2-40B4-BE49-F238E27FC236}">
                <a16:creationId xmlns:a16="http://schemas.microsoft.com/office/drawing/2014/main" id="{8248FD31-5CAD-4F6D-8142-55D7164B2FE0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1292182" y="6396038"/>
            <a:ext cx="6559636" cy="321724"/>
          </a:xfrm>
          <a:prstGeom prst="rect">
            <a:avLst/>
          </a:prstGeom>
        </p:spPr>
        <p:txBody>
          <a:bodyPr/>
          <a:lstStyle>
            <a:lvl1pPr algn="ctr">
              <a:defRPr sz="1100" b="0" i="0">
                <a:solidFill>
                  <a:schemeClr val="tx2"/>
                </a:solidFill>
                <a:latin typeface="Raleway" panose="020B0503030101060003" pitchFamily="34" charset="0"/>
                <a:cs typeface="Raleway" panose="020B0503030101060003" pitchFamily="34" charset="0"/>
              </a:defRPr>
            </a:lvl1pPr>
          </a:lstStyle>
          <a:p>
            <a:r>
              <a:rPr lang="fr-FR">
                <a:solidFill>
                  <a:srgbClr val="2D2E83"/>
                </a:solidFill>
              </a:rPr>
              <a:t>Syndicat Général FO des Métallurgistes de la Région Parisienne Rapport d’activité et de gestion financière de 2021 à 2024</a:t>
            </a:r>
            <a:endParaRPr lang="fr-FR" dirty="0">
              <a:solidFill>
                <a:srgbClr val="2D2E8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42848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65" userDrawn="1">
          <p15:clr>
            <a:srgbClr val="FBAE40"/>
          </p15:clr>
        </p15:guide>
        <p15:guide id="2" pos="2160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sans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 descr="Objet dynamique vectoriel-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448901"/>
            <a:ext cx="1944000" cy="409101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457201" y="188640"/>
            <a:ext cx="7956299" cy="579438"/>
          </a:xfrm>
          <a:prstGeom prst="rect">
            <a:avLst/>
          </a:prstGeom>
        </p:spPr>
        <p:txBody>
          <a:bodyPr/>
          <a:lstStyle>
            <a:lvl1pPr algn="l">
              <a:defRPr sz="2000" b="1" i="0">
                <a:solidFill>
                  <a:schemeClr val="accent6"/>
                </a:solidFill>
                <a:latin typeface="Raleway" panose="020B0503030101060003" pitchFamily="34" charset="0"/>
                <a:cs typeface="Raleway" panose="020B0503030101060003" pitchFamily="34" charset="0"/>
              </a:defRPr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107505" y="1178922"/>
            <a:ext cx="8928992" cy="4794842"/>
          </a:xfrm>
          <a:prstGeom prst="rect">
            <a:avLst/>
          </a:prstGeom>
        </p:spPr>
        <p:txBody>
          <a:bodyPr vert="horz"/>
          <a:lstStyle>
            <a:lvl1pPr marL="230400" indent="-230400" algn="just">
              <a:lnSpc>
                <a:spcPct val="150000"/>
              </a:lnSpc>
              <a:spcBef>
                <a:spcPts val="600"/>
              </a:spcBef>
              <a:buClr>
                <a:schemeClr val="bg2"/>
              </a:buClr>
              <a:buFont typeface="Symbol" panose="05050102010706020507" pitchFamily="18" charset="2"/>
              <a:buChar char=""/>
              <a:defRPr sz="1200" b="0" i="0">
                <a:solidFill>
                  <a:schemeClr val="tx1"/>
                </a:solidFill>
                <a:latin typeface="Raleway" panose="020B0503030101060003" pitchFamily="34" charset="0"/>
                <a:cs typeface="Raleway" panose="020B0503030101060003" pitchFamily="34" charset="0"/>
              </a:defRPr>
            </a:lvl1pPr>
            <a:lvl2pPr marL="687600" indent="-230400" algn="just">
              <a:lnSpc>
                <a:spcPct val="150000"/>
              </a:lnSpc>
              <a:spcBef>
                <a:spcPts val="600"/>
              </a:spcBef>
              <a:defRPr sz="1200">
                <a:solidFill>
                  <a:schemeClr val="tx1"/>
                </a:solidFill>
                <a:latin typeface="Raleway" panose="020B0503030101060003" pitchFamily="34" charset="0"/>
              </a:defRPr>
            </a:lvl2pPr>
            <a:lvl3pPr marL="1036800" indent="-228600" algn="just">
              <a:lnSpc>
                <a:spcPct val="150000"/>
              </a:lnSpc>
              <a:spcBef>
                <a:spcPts val="600"/>
              </a:spcBef>
              <a:buFont typeface="Symbol" panose="05050102010706020507" pitchFamily="18" charset="2"/>
              <a:buChar char="·"/>
              <a:defRPr sz="1200">
                <a:solidFill>
                  <a:schemeClr val="tx1"/>
                </a:solidFill>
                <a:latin typeface="Raleway" panose="020B0503030101060003" pitchFamily="34" charset="0"/>
              </a:defRPr>
            </a:lvl3pPr>
            <a:lvl4pPr marL="1440000" algn="just">
              <a:lnSpc>
                <a:spcPct val="150000"/>
              </a:lnSpc>
              <a:spcBef>
                <a:spcPts val="600"/>
              </a:spcBef>
              <a:defRPr sz="1200">
                <a:solidFill>
                  <a:schemeClr val="tx1"/>
                </a:solidFill>
                <a:latin typeface="Raleway" panose="020B0503030101060003" pitchFamily="34" charset="0"/>
              </a:defRPr>
            </a:lvl4pPr>
            <a:lvl5pPr marL="363538" indent="-98425" algn="just">
              <a:lnSpc>
                <a:spcPct val="150000"/>
              </a:lnSpc>
              <a:spcBef>
                <a:spcPts val="600"/>
              </a:spcBef>
              <a:buNone/>
              <a:defRPr sz="1200" b="0" i="0">
                <a:solidFill>
                  <a:schemeClr val="tx1"/>
                </a:solidFill>
                <a:latin typeface="Raleway" panose="020B0503030101060003" pitchFamily="34" charset="0"/>
                <a:cs typeface="Tw Cen MT"/>
              </a:defRPr>
            </a:lvl5pPr>
          </a:lstStyle>
          <a:p>
            <a:pPr lvl="0"/>
            <a:r>
              <a:rPr lang="fr-FR" dirty="0"/>
              <a:t>Texte</a:t>
            </a:r>
          </a:p>
          <a:p>
            <a:pPr lvl="1"/>
            <a:r>
              <a:rPr lang="fr-FR" dirty="0"/>
              <a:t>Texte</a:t>
            </a:r>
          </a:p>
          <a:p>
            <a:pPr lvl="2"/>
            <a:r>
              <a:rPr lang="fr-FR" dirty="0"/>
              <a:t>Texte</a:t>
            </a:r>
          </a:p>
          <a:p>
            <a:pPr lvl="3"/>
            <a:r>
              <a:rPr lang="fr-FR" dirty="0"/>
              <a:t>Texte</a:t>
            </a:r>
          </a:p>
          <a:p>
            <a:pPr lvl="4"/>
            <a:endParaRPr lang="fr-FR" dirty="0"/>
          </a:p>
          <a:p>
            <a:pPr lvl="4"/>
            <a:r>
              <a:rPr lang="fr-FR" dirty="0"/>
              <a:t>Texte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950642"/>
            <a:ext cx="2209800" cy="45719"/>
          </a:xfrm>
          <a:prstGeom prst="rect">
            <a:avLst/>
          </a:prstGeom>
          <a:solidFill>
            <a:srgbClr val="160D7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11" name="ZoneTexte 10"/>
          <p:cNvSpPr txBox="1"/>
          <p:nvPr/>
        </p:nvSpPr>
        <p:spPr>
          <a:xfrm>
            <a:off x="25152" y="6552277"/>
            <a:ext cx="8640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8B7922D5-8F12-4802-B59C-E6A224D690C0}" type="slidenum">
              <a:rPr lang="fr-FR" sz="1000" smtClean="0">
                <a:solidFill>
                  <a:schemeClr val="bg1"/>
                </a:solidFill>
                <a:latin typeface="Raleway" panose="020B0503030101060003" pitchFamily="34" charset="0"/>
              </a:rPr>
              <a:t>‹N°›</a:t>
            </a:fld>
            <a:endParaRPr lang="fr-FR" sz="1000" dirty="0">
              <a:solidFill>
                <a:schemeClr val="bg1"/>
              </a:solidFill>
              <a:latin typeface="Raleway" panose="020B0503030101060003" pitchFamily="34" charset="0"/>
            </a:endParaRPr>
          </a:p>
        </p:txBody>
      </p:sp>
      <p:pic>
        <p:nvPicPr>
          <p:cNvPr id="20" name="Imag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6456" y="86087"/>
            <a:ext cx="360040" cy="392771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8571118" y="6282267"/>
            <a:ext cx="825091" cy="326378"/>
          </a:xfrm>
          <a:prstGeom prst="rect">
            <a:avLst/>
          </a:prstGeom>
        </p:spPr>
      </p:pic>
      <p:pic>
        <p:nvPicPr>
          <p:cNvPr id="12" name="Image 11" descr="Objet dynamique vectoriel-1.png">
            <a:extLst>
              <a:ext uri="{FF2B5EF4-FFF2-40B4-BE49-F238E27FC236}">
                <a16:creationId xmlns:a16="http://schemas.microsoft.com/office/drawing/2014/main" id="{7FABC722-A2DF-4934-9D27-A4BAB02E742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448901"/>
            <a:ext cx="1944000" cy="409101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D298AB03-8283-45C6-A6B2-76A36F1DFA77}"/>
              </a:ext>
            </a:extLst>
          </p:cNvPr>
          <p:cNvPicPr>
            <a:picLocks noChangeAspect="1"/>
          </p:cNvPicPr>
          <p:nvPr userDrawn="1"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5"/>
              <a:stretch>
                <a:fillRect/>
              </a:stretch>
            </p:blipFill>
          </mc:Choice>
          <mc:Fallback>
            <p:blipFill>
              <a:blip r:embed="rId6"/>
              <a:stretch>
                <a:fillRect/>
              </a:stretch>
            </p:blipFill>
          </mc:Fallback>
        </mc:AlternateContent>
        <p:spPr>
          <a:xfrm>
            <a:off x="8534400" y="-457200"/>
            <a:ext cx="1447800" cy="44196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56B993E1-0785-4149-97C0-5F24117EB931}"/>
              </a:ext>
            </a:extLst>
          </p:cNvPr>
          <p:cNvSpPr/>
          <p:nvPr userDrawn="1"/>
        </p:nvSpPr>
        <p:spPr>
          <a:xfrm>
            <a:off x="0" y="950642"/>
            <a:ext cx="2209800" cy="45719"/>
          </a:xfrm>
          <a:prstGeom prst="rect">
            <a:avLst/>
          </a:prstGeom>
          <a:solidFill>
            <a:srgbClr val="160D7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53B286BE-9B55-4791-9881-93B25049B5BA}"/>
              </a:ext>
            </a:extLst>
          </p:cNvPr>
          <p:cNvSpPr txBox="1"/>
          <p:nvPr userDrawn="1"/>
        </p:nvSpPr>
        <p:spPr>
          <a:xfrm>
            <a:off x="25152" y="6552277"/>
            <a:ext cx="8640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8B7922D5-8F12-4802-B59C-E6A224D690C0}" type="slidenum">
              <a:rPr lang="fr-FR" sz="1000" smtClean="0">
                <a:solidFill>
                  <a:schemeClr val="bg1"/>
                </a:solidFill>
                <a:latin typeface="Raleway" panose="020B0503030101060003" pitchFamily="34" charset="0"/>
              </a:rPr>
              <a:t>‹N°›</a:t>
            </a:fld>
            <a:endParaRPr lang="fr-FR" sz="1000" dirty="0">
              <a:solidFill>
                <a:schemeClr val="bg1"/>
              </a:solidFill>
              <a:latin typeface="Raleway" panose="020B0503030101060003" pitchFamily="34" charset="0"/>
            </a:endParaRPr>
          </a:p>
        </p:txBody>
      </p:sp>
      <p:sp>
        <p:nvSpPr>
          <p:cNvPr id="15" name="Espace réservé du pied de page 4">
            <a:extLst>
              <a:ext uri="{FF2B5EF4-FFF2-40B4-BE49-F238E27FC236}">
                <a16:creationId xmlns:a16="http://schemas.microsoft.com/office/drawing/2014/main" id="{34DDF014-EB86-40EA-B184-D57951CE906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1292182" y="6396038"/>
            <a:ext cx="6559636" cy="321724"/>
          </a:xfrm>
          <a:prstGeom prst="rect">
            <a:avLst/>
          </a:prstGeom>
        </p:spPr>
        <p:txBody>
          <a:bodyPr/>
          <a:lstStyle>
            <a:lvl1pPr algn="ctr">
              <a:defRPr sz="1100" b="0" i="0">
                <a:solidFill>
                  <a:schemeClr val="tx2"/>
                </a:solidFill>
                <a:latin typeface="Raleway" panose="020B0503030101060003" pitchFamily="34" charset="0"/>
                <a:cs typeface="Raleway" panose="020B0503030101060003" pitchFamily="34" charset="0"/>
              </a:defRPr>
            </a:lvl1pPr>
          </a:lstStyle>
          <a:p>
            <a:r>
              <a:rPr lang="fr-FR">
                <a:solidFill>
                  <a:srgbClr val="2D2E83"/>
                </a:solidFill>
              </a:rPr>
              <a:t>Syndicat Général FO des Métallurgistes de la Région Parisienne Rapport d’activité et de gestion financière de 2021 à 2024</a:t>
            </a:r>
            <a:endParaRPr lang="fr-FR" dirty="0">
              <a:solidFill>
                <a:srgbClr val="2D2E8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19961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65" userDrawn="1">
          <p15:clr>
            <a:srgbClr val="FBAE40"/>
          </p15:clr>
        </p15:guide>
        <p15:guide id="2" pos="2160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 descr="Objet dynamique vectoriel-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448901"/>
            <a:ext cx="1944000" cy="409101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25152" y="6552277"/>
            <a:ext cx="8640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8B7922D5-8F12-4802-B59C-E6A224D690C0}" type="slidenum">
              <a:rPr lang="fr-FR" sz="1000" smtClean="0">
                <a:solidFill>
                  <a:schemeClr val="bg1"/>
                </a:solidFill>
                <a:latin typeface="Raleway" panose="020B0503030101060003" pitchFamily="34" charset="0"/>
              </a:rPr>
              <a:t>‹N°›</a:t>
            </a:fld>
            <a:endParaRPr lang="fr-FR" sz="1000" dirty="0">
              <a:solidFill>
                <a:schemeClr val="bg1"/>
              </a:solidFill>
              <a:latin typeface="Raleway" panose="020B0503030101060003" pitchFamily="34" charset="0"/>
            </a:endParaRPr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67" y="86447"/>
            <a:ext cx="384197" cy="419124"/>
          </a:xfrm>
          <a:prstGeom prst="rect">
            <a:avLst/>
          </a:prstGeom>
        </p:spPr>
      </p:pic>
      <p:sp>
        <p:nvSpPr>
          <p:cNvPr id="12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107505" y="260648"/>
            <a:ext cx="8928992" cy="5713116"/>
          </a:xfrm>
          <a:prstGeom prst="rect">
            <a:avLst/>
          </a:prstGeom>
        </p:spPr>
        <p:txBody>
          <a:bodyPr vert="horz"/>
          <a:lstStyle>
            <a:lvl1pPr marL="230400" indent="-230400" algn="just">
              <a:lnSpc>
                <a:spcPct val="150000"/>
              </a:lnSpc>
              <a:spcBef>
                <a:spcPts val="600"/>
              </a:spcBef>
              <a:buClr>
                <a:schemeClr val="bg2"/>
              </a:buClr>
              <a:buFont typeface="Symbol" panose="05050102010706020507" pitchFamily="18" charset="2"/>
              <a:buChar char="·"/>
              <a:defRPr sz="1200" b="0" i="0">
                <a:solidFill>
                  <a:schemeClr val="tx1"/>
                </a:solidFill>
                <a:latin typeface="Raleway" panose="020B0503030101060003" pitchFamily="34" charset="0"/>
                <a:cs typeface="Raleway" panose="020B0503030101060003" pitchFamily="34" charset="0"/>
              </a:defRPr>
            </a:lvl1pPr>
            <a:lvl2pPr marL="687600" indent="-230400" algn="just">
              <a:lnSpc>
                <a:spcPct val="150000"/>
              </a:lnSpc>
              <a:spcBef>
                <a:spcPts val="600"/>
              </a:spcBef>
              <a:defRPr sz="1200">
                <a:solidFill>
                  <a:schemeClr val="tx1"/>
                </a:solidFill>
                <a:latin typeface="Raleway" panose="020B0503030101060003" pitchFamily="34" charset="0"/>
              </a:defRPr>
            </a:lvl2pPr>
            <a:lvl3pPr marL="1036800" indent="-228600" algn="just">
              <a:lnSpc>
                <a:spcPct val="150000"/>
              </a:lnSpc>
              <a:spcBef>
                <a:spcPts val="600"/>
              </a:spcBef>
              <a:buFont typeface="Symbol" panose="05050102010706020507" pitchFamily="18" charset="2"/>
              <a:buChar char="·"/>
              <a:defRPr sz="1200">
                <a:solidFill>
                  <a:schemeClr val="tx1"/>
                </a:solidFill>
                <a:latin typeface="Raleway" panose="020B0503030101060003" pitchFamily="34" charset="0"/>
              </a:defRPr>
            </a:lvl3pPr>
            <a:lvl4pPr marL="1440000" algn="just">
              <a:lnSpc>
                <a:spcPct val="150000"/>
              </a:lnSpc>
              <a:spcBef>
                <a:spcPts val="600"/>
              </a:spcBef>
              <a:defRPr sz="1200">
                <a:solidFill>
                  <a:schemeClr val="tx1"/>
                </a:solidFill>
                <a:latin typeface="Raleway" panose="020B0503030101060003" pitchFamily="34" charset="0"/>
              </a:defRPr>
            </a:lvl4pPr>
            <a:lvl5pPr marL="363538" indent="-98425" algn="just">
              <a:lnSpc>
                <a:spcPct val="150000"/>
              </a:lnSpc>
              <a:spcBef>
                <a:spcPts val="600"/>
              </a:spcBef>
              <a:buNone/>
              <a:defRPr sz="1200" b="0" i="0">
                <a:solidFill>
                  <a:schemeClr val="tx1"/>
                </a:solidFill>
                <a:latin typeface="Raleway" panose="020B0503030101060003" pitchFamily="34" charset="0"/>
                <a:cs typeface="Tw Cen MT"/>
              </a:defRPr>
            </a:lvl5pPr>
          </a:lstStyle>
          <a:p>
            <a:pPr lvl="0"/>
            <a:r>
              <a:rPr lang="fr-FR" dirty="0"/>
              <a:t>Texte</a:t>
            </a:r>
          </a:p>
          <a:p>
            <a:pPr lvl="1"/>
            <a:r>
              <a:rPr lang="fr-FR" dirty="0"/>
              <a:t>Texte</a:t>
            </a:r>
          </a:p>
          <a:p>
            <a:pPr lvl="2"/>
            <a:r>
              <a:rPr lang="fr-FR" dirty="0"/>
              <a:t>Texte</a:t>
            </a:r>
          </a:p>
          <a:p>
            <a:pPr lvl="3"/>
            <a:r>
              <a:rPr lang="fr-FR" dirty="0"/>
              <a:t>Texte</a:t>
            </a:r>
          </a:p>
          <a:p>
            <a:pPr lvl="4"/>
            <a:endParaRPr lang="fr-FR" dirty="0"/>
          </a:p>
          <a:p>
            <a:pPr lvl="4"/>
            <a:r>
              <a:rPr lang="fr-FR" dirty="0"/>
              <a:t>Texte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42959" y="6041394"/>
            <a:ext cx="323116" cy="823031"/>
          </a:xfrm>
          <a:prstGeom prst="rect">
            <a:avLst/>
          </a:prstGeom>
        </p:spPr>
      </p:pic>
      <p:pic>
        <p:nvPicPr>
          <p:cNvPr id="8" name="Image 7" descr="Objet dynamique vectoriel-1.png">
            <a:extLst>
              <a:ext uri="{FF2B5EF4-FFF2-40B4-BE49-F238E27FC236}">
                <a16:creationId xmlns:a16="http://schemas.microsoft.com/office/drawing/2014/main" id="{ABECFFBC-00D6-422B-A509-0AF3F584240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448901"/>
            <a:ext cx="1944000" cy="409101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18FB84A4-16F9-4801-B646-3CC2CA5EF461}"/>
              </a:ext>
            </a:extLst>
          </p:cNvPr>
          <p:cNvPicPr>
            <a:picLocks noChangeAspect="1"/>
          </p:cNvPicPr>
          <p:nvPr userDrawn="1"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5"/>
              <a:stretch>
                <a:fillRect/>
              </a:stretch>
            </p:blipFill>
          </mc:Choice>
          <mc:Fallback>
            <p:blipFill>
              <a:blip r:embed="rId6"/>
              <a:stretch>
                <a:fillRect/>
              </a:stretch>
            </p:blipFill>
          </mc:Fallback>
        </mc:AlternateContent>
        <p:spPr>
          <a:xfrm>
            <a:off x="8534400" y="-457200"/>
            <a:ext cx="1447800" cy="4419600"/>
          </a:xfrm>
          <a:prstGeom prst="rect">
            <a:avLst/>
          </a:prstGeom>
        </p:spPr>
      </p:pic>
      <p:sp>
        <p:nvSpPr>
          <p:cNvPr id="16" name="ZoneTexte 15">
            <a:extLst>
              <a:ext uri="{FF2B5EF4-FFF2-40B4-BE49-F238E27FC236}">
                <a16:creationId xmlns:a16="http://schemas.microsoft.com/office/drawing/2014/main" id="{34D6087E-ACAA-49C5-89A9-1099A0839EA7}"/>
              </a:ext>
            </a:extLst>
          </p:cNvPr>
          <p:cNvSpPr txBox="1"/>
          <p:nvPr userDrawn="1"/>
        </p:nvSpPr>
        <p:spPr>
          <a:xfrm>
            <a:off x="25152" y="6552277"/>
            <a:ext cx="8640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8B7922D5-8F12-4802-B59C-E6A224D690C0}" type="slidenum">
              <a:rPr lang="fr-FR" sz="1000" smtClean="0">
                <a:solidFill>
                  <a:schemeClr val="bg1"/>
                </a:solidFill>
                <a:latin typeface="Raleway" panose="020B0503030101060003" pitchFamily="34" charset="0"/>
              </a:rPr>
              <a:t>‹N°›</a:t>
            </a:fld>
            <a:endParaRPr lang="fr-FR" sz="1000" dirty="0">
              <a:solidFill>
                <a:schemeClr val="bg1"/>
              </a:solidFill>
              <a:latin typeface="Raleway" panose="020B0503030101060003" pitchFamily="34" charset="0"/>
            </a:endParaRPr>
          </a:p>
        </p:txBody>
      </p:sp>
      <p:sp>
        <p:nvSpPr>
          <p:cNvPr id="14" name="Espace réservé du pied de page 4">
            <a:extLst>
              <a:ext uri="{FF2B5EF4-FFF2-40B4-BE49-F238E27FC236}">
                <a16:creationId xmlns:a16="http://schemas.microsoft.com/office/drawing/2014/main" id="{7F07A4B1-67AC-4057-A752-E82C4350501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1292182" y="6396038"/>
            <a:ext cx="6559636" cy="321724"/>
          </a:xfrm>
          <a:prstGeom prst="rect">
            <a:avLst/>
          </a:prstGeom>
        </p:spPr>
        <p:txBody>
          <a:bodyPr/>
          <a:lstStyle>
            <a:lvl1pPr algn="ctr">
              <a:defRPr sz="1100" b="0" i="0">
                <a:solidFill>
                  <a:schemeClr val="tx2"/>
                </a:solidFill>
                <a:latin typeface="Raleway" panose="020B0503030101060003" pitchFamily="34" charset="0"/>
                <a:cs typeface="Raleway" panose="020B0503030101060003" pitchFamily="34" charset="0"/>
              </a:defRPr>
            </a:lvl1pPr>
          </a:lstStyle>
          <a:p>
            <a:r>
              <a:rPr lang="fr-FR">
                <a:solidFill>
                  <a:srgbClr val="2D2E83"/>
                </a:solidFill>
              </a:rPr>
              <a:t>Syndicat Général FO des Métallurgistes de la Région Parisienne Rapport d’activité et de gestion financière de 2021 à 2024</a:t>
            </a:r>
            <a:endParaRPr lang="fr-FR" dirty="0">
              <a:solidFill>
                <a:srgbClr val="2D2E8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09904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6471153"/>
            <a:ext cx="1944793" cy="408467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25152" y="6552277"/>
            <a:ext cx="8640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8B7922D5-8F12-4802-B59C-E6A224D690C0}" type="slidenum">
              <a:rPr lang="fr-FR" sz="1000" smtClean="0">
                <a:solidFill>
                  <a:schemeClr val="bg1"/>
                </a:solidFill>
                <a:latin typeface="Raleway" panose="020B0503030101060003" pitchFamily="34" charset="0"/>
              </a:rPr>
              <a:t>‹N°›</a:t>
            </a:fld>
            <a:endParaRPr lang="fr-FR" sz="1000" dirty="0">
              <a:solidFill>
                <a:schemeClr val="bg1"/>
              </a:solidFill>
              <a:latin typeface="Raleway" panose="020B0503030101060003" pitchFamily="34" charset="0"/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490" y="122043"/>
            <a:ext cx="384197" cy="419124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31145" y="6034971"/>
            <a:ext cx="323116" cy="823031"/>
          </a:xfrm>
          <a:prstGeom prst="rect">
            <a:avLst/>
          </a:prstGeom>
        </p:spPr>
      </p:pic>
      <p:sp>
        <p:nvSpPr>
          <p:cNvPr id="9" name="Espace réservé du pied de page 4">
            <a:extLst>
              <a:ext uri="{FF2B5EF4-FFF2-40B4-BE49-F238E27FC236}">
                <a16:creationId xmlns:a16="http://schemas.microsoft.com/office/drawing/2014/main" id="{608E02FD-91C3-4B4C-8733-7414F23CDD5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1292182" y="6396038"/>
            <a:ext cx="6559636" cy="321724"/>
          </a:xfrm>
          <a:prstGeom prst="rect">
            <a:avLst/>
          </a:prstGeom>
        </p:spPr>
        <p:txBody>
          <a:bodyPr/>
          <a:lstStyle>
            <a:lvl1pPr algn="ctr">
              <a:defRPr sz="1100" b="0" i="0">
                <a:solidFill>
                  <a:schemeClr val="tx2"/>
                </a:solidFill>
                <a:latin typeface="Raleway" panose="020B0503030101060003" pitchFamily="34" charset="0"/>
                <a:cs typeface="Raleway" panose="020B0503030101060003" pitchFamily="34" charset="0"/>
              </a:defRPr>
            </a:lvl1pPr>
          </a:lstStyle>
          <a:p>
            <a:r>
              <a:rPr lang="fr-FR">
                <a:solidFill>
                  <a:srgbClr val="2D2E83"/>
                </a:solidFill>
              </a:rPr>
              <a:t>Syndicat Général FO des Métallurgistes de la Région Parisienne Rapport d’activité et de gestion financière de 2021 à 2024</a:t>
            </a:r>
            <a:endParaRPr lang="fr-FR" dirty="0">
              <a:solidFill>
                <a:srgbClr val="2D2E8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09251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 descr="Objet dynamique vectoriel-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04088" cy="6858000"/>
          </a:xfrm>
          <a:prstGeom prst="rect">
            <a:avLst/>
          </a:prstGeom>
        </p:spPr>
      </p:pic>
      <p:pic>
        <p:nvPicPr>
          <p:cNvPr id="13" name="Image 12" descr="Objet dynamique vectoriel-2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448903"/>
            <a:ext cx="1944000" cy="409101"/>
          </a:xfrm>
          <a:prstGeom prst="rect">
            <a:avLst/>
          </a:prstGeom>
        </p:spPr>
      </p:pic>
      <p:pic>
        <p:nvPicPr>
          <p:cNvPr id="15" name="Image 14" descr="Objet dynamique vectoriel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533808" cy="2895600"/>
          </a:xfrm>
          <a:prstGeom prst="rect">
            <a:avLst/>
          </a:prstGeom>
        </p:spPr>
      </p:pic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457200" y="1828804"/>
            <a:ext cx="8229600" cy="4144963"/>
          </a:xfrm>
          <a:prstGeom prst="rect">
            <a:avLst/>
          </a:prstGeom>
        </p:spPr>
        <p:txBody>
          <a:bodyPr vert="horz"/>
          <a:lstStyle>
            <a:lvl1pPr algn="ctr">
              <a:buClr>
                <a:srgbClr val="FF9930"/>
              </a:buClr>
              <a:buNone/>
              <a:defRPr sz="2700" b="1" i="0">
                <a:solidFill>
                  <a:srgbClr val="160D7C"/>
                </a:solidFill>
                <a:latin typeface="Raleway" panose="020B0503030101060003" pitchFamily="34" charset="0"/>
                <a:cs typeface="Raleway" panose="020B0503030101060003" pitchFamily="34" charset="0"/>
              </a:defRPr>
            </a:lvl1pPr>
            <a:lvl5pPr marL="272654" indent="-73819" algn="ctr">
              <a:buNone/>
              <a:defRPr sz="1800" b="0" i="0">
                <a:solidFill>
                  <a:srgbClr val="FF9930"/>
                </a:solidFill>
                <a:latin typeface="Raleway" panose="020B0503030101060003" pitchFamily="34" charset="0"/>
                <a:cs typeface="Raleway" panose="020B0503030101060003" pitchFamily="34" charset="0"/>
              </a:defRPr>
            </a:lvl5pPr>
          </a:lstStyle>
          <a:p>
            <a:pPr lvl="0"/>
            <a:r>
              <a:rPr lang="fr-FR" dirty="0"/>
              <a:t>Titre chapitre</a:t>
            </a:r>
          </a:p>
          <a:p>
            <a:pPr lvl="4"/>
            <a:r>
              <a:rPr lang="fr-FR" dirty="0"/>
              <a:t>Sous-titre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8690100" y="6534837"/>
            <a:ext cx="411990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8B7922D5-8F12-4802-B59C-E6A224D690C0}" type="slidenum">
              <a:rPr lang="fr-FR" sz="750" smtClean="0">
                <a:solidFill>
                  <a:srgbClr val="2D2E83"/>
                </a:solidFill>
              </a:rPr>
              <a:pPr/>
              <a:t>‹N°›</a:t>
            </a:fld>
            <a:endParaRPr lang="fr-FR" sz="750" dirty="0">
              <a:solidFill>
                <a:srgbClr val="2D2E83"/>
              </a:solidFill>
            </a:endParaRPr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1331" y="6396038"/>
            <a:ext cx="384197" cy="419124"/>
          </a:xfrm>
          <a:prstGeom prst="rect">
            <a:avLst/>
          </a:prstGeom>
        </p:spPr>
      </p:pic>
      <p:sp>
        <p:nvSpPr>
          <p:cNvPr id="9" name="Espace réservé du pied de page 4">
            <a:extLst>
              <a:ext uri="{FF2B5EF4-FFF2-40B4-BE49-F238E27FC236}">
                <a16:creationId xmlns:a16="http://schemas.microsoft.com/office/drawing/2014/main" id="{86B8F7BE-0098-461A-84A9-C41B76E734A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1292182" y="6396038"/>
            <a:ext cx="6559636" cy="321724"/>
          </a:xfrm>
          <a:prstGeom prst="rect">
            <a:avLst/>
          </a:prstGeom>
        </p:spPr>
        <p:txBody>
          <a:bodyPr/>
          <a:lstStyle>
            <a:lvl1pPr algn="ctr">
              <a:defRPr sz="1100" b="0" i="0">
                <a:solidFill>
                  <a:schemeClr val="tx2"/>
                </a:solidFill>
                <a:latin typeface="Raleway" panose="020B0503030101060003" pitchFamily="34" charset="0"/>
                <a:cs typeface="Raleway" panose="020B0503030101060003" pitchFamily="34" charset="0"/>
              </a:defRPr>
            </a:lvl1pPr>
          </a:lstStyle>
          <a:p>
            <a:r>
              <a:rPr lang="fr-FR">
                <a:solidFill>
                  <a:srgbClr val="2D2E83"/>
                </a:solidFill>
              </a:rPr>
              <a:t>Syndicat Général FO des Métallurgistes de la Région Parisienne Rapport d’activité et de gestion financière de 2021 à 2024</a:t>
            </a:r>
            <a:endParaRPr lang="fr-FR" dirty="0">
              <a:solidFill>
                <a:srgbClr val="2D2E8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72417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65" userDrawn="1">
          <p15:clr>
            <a:srgbClr val="FBAE40"/>
          </p15:clr>
        </p15:guide>
        <p15:guide id="2" pos="162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us-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 16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8534400" y="-457200"/>
            <a:ext cx="1447800" cy="44196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950644"/>
            <a:ext cx="2209800" cy="45719"/>
          </a:xfrm>
          <a:prstGeom prst="rect">
            <a:avLst/>
          </a:prstGeom>
          <a:solidFill>
            <a:srgbClr val="160D7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>
              <a:solidFill>
                <a:prstClr val="white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25152" y="6552279"/>
            <a:ext cx="864096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8B7922D5-8F12-4802-B59C-E6A224D690C0}" type="slidenum">
              <a:rPr lang="fr-FR" sz="750" smtClean="0">
                <a:solidFill>
                  <a:prstClr val="white"/>
                </a:solidFill>
              </a:rPr>
              <a:pPr/>
              <a:t>‹N°›</a:t>
            </a:fld>
            <a:endParaRPr lang="fr-FR" sz="750" dirty="0">
              <a:solidFill>
                <a:prstClr val="white"/>
              </a:solidFill>
            </a:endParaRPr>
          </a:p>
        </p:txBody>
      </p:sp>
      <p:sp>
        <p:nvSpPr>
          <p:cNvPr id="10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457200" y="1828804"/>
            <a:ext cx="8229600" cy="4144963"/>
          </a:xfrm>
          <a:prstGeom prst="rect">
            <a:avLst/>
          </a:prstGeom>
        </p:spPr>
        <p:txBody>
          <a:bodyPr vert="horz"/>
          <a:lstStyle>
            <a:lvl1pPr algn="ctr">
              <a:buClr>
                <a:srgbClr val="FF9930"/>
              </a:buClr>
              <a:buNone/>
              <a:defRPr sz="2100" b="1" i="0">
                <a:solidFill>
                  <a:srgbClr val="FF9930"/>
                </a:solidFill>
                <a:latin typeface="Raleway" panose="020B0503030101060003" pitchFamily="34" charset="0"/>
                <a:cs typeface="Raleway" panose="020B0503030101060003" pitchFamily="34" charset="0"/>
              </a:defRPr>
            </a:lvl1pPr>
            <a:lvl5pPr marL="272654" indent="-73819" algn="ctr">
              <a:buNone/>
              <a:defRPr sz="1800" b="0" i="0">
                <a:solidFill>
                  <a:srgbClr val="160D7C"/>
                </a:solidFill>
                <a:latin typeface="Raleway" panose="020B0503030101060003" pitchFamily="34" charset="0"/>
                <a:cs typeface="Raleway" panose="020B0503030101060003" pitchFamily="34" charset="0"/>
              </a:defRPr>
            </a:lvl5pPr>
          </a:lstStyle>
          <a:p>
            <a:pPr lvl="0"/>
            <a:r>
              <a:rPr lang="fr-FR" dirty="0"/>
              <a:t>Titre sous-chapitre</a:t>
            </a:r>
          </a:p>
          <a:p>
            <a:pPr lvl="4"/>
            <a:r>
              <a:rPr lang="fr-FR" dirty="0"/>
              <a:t>Sous-titre</a:t>
            </a:r>
          </a:p>
        </p:txBody>
      </p:sp>
      <p:pic>
        <p:nvPicPr>
          <p:cNvPr id="12" name="Image 11" descr="Objet dynamique vectoriel-1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6448903"/>
            <a:ext cx="1944000" cy="409101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4E8A3823-D3F3-4FB9-9264-4C862F57B83A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1331" y="6396038"/>
            <a:ext cx="384197" cy="419124"/>
          </a:xfrm>
          <a:prstGeom prst="rect">
            <a:avLst/>
          </a:prstGeom>
        </p:spPr>
      </p:pic>
      <p:sp>
        <p:nvSpPr>
          <p:cNvPr id="16" name="ZoneTexte 15">
            <a:extLst>
              <a:ext uri="{FF2B5EF4-FFF2-40B4-BE49-F238E27FC236}">
                <a16:creationId xmlns:a16="http://schemas.microsoft.com/office/drawing/2014/main" id="{5A627C41-653B-4B8E-BC48-B80EEC39834D}"/>
              </a:ext>
            </a:extLst>
          </p:cNvPr>
          <p:cNvSpPr txBox="1"/>
          <p:nvPr userDrawn="1"/>
        </p:nvSpPr>
        <p:spPr>
          <a:xfrm>
            <a:off x="8690100" y="6534837"/>
            <a:ext cx="411990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8B7922D5-8F12-4802-B59C-E6A224D690C0}" type="slidenum">
              <a:rPr lang="fr-FR" sz="750" smtClean="0">
                <a:solidFill>
                  <a:srgbClr val="2D2E83"/>
                </a:solidFill>
              </a:rPr>
              <a:pPr/>
              <a:t>‹N°›</a:t>
            </a:fld>
            <a:endParaRPr lang="fr-FR" sz="750" dirty="0">
              <a:solidFill>
                <a:srgbClr val="2D2E83"/>
              </a:solidFill>
            </a:endParaRPr>
          </a:p>
        </p:txBody>
      </p:sp>
      <p:sp>
        <p:nvSpPr>
          <p:cNvPr id="19" name="Espace réservé du pied de page 4">
            <a:extLst>
              <a:ext uri="{FF2B5EF4-FFF2-40B4-BE49-F238E27FC236}">
                <a16:creationId xmlns:a16="http://schemas.microsoft.com/office/drawing/2014/main" id="{0FF55529-D148-4255-82F6-72CD91E6AB4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1292182" y="6396038"/>
            <a:ext cx="6559636" cy="321724"/>
          </a:xfrm>
          <a:prstGeom prst="rect">
            <a:avLst/>
          </a:prstGeom>
        </p:spPr>
        <p:txBody>
          <a:bodyPr/>
          <a:lstStyle>
            <a:lvl1pPr algn="ctr">
              <a:defRPr sz="1100" b="0" i="0">
                <a:solidFill>
                  <a:schemeClr val="tx2"/>
                </a:solidFill>
                <a:latin typeface="Raleway" panose="020B0503030101060003" pitchFamily="34" charset="0"/>
                <a:cs typeface="Raleway" panose="020B0503030101060003" pitchFamily="34" charset="0"/>
              </a:defRPr>
            </a:lvl1pPr>
          </a:lstStyle>
          <a:p>
            <a:r>
              <a:rPr lang="fr-FR">
                <a:solidFill>
                  <a:srgbClr val="2D2E83"/>
                </a:solidFill>
              </a:rPr>
              <a:t>Syndicat Général FO des Métallurgistes de la Région Parisienne Rapport d’activité et de gestion financière de 2021 à 2024</a:t>
            </a:r>
            <a:endParaRPr lang="fr-FR" dirty="0">
              <a:solidFill>
                <a:srgbClr val="2D2E8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7142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 descr="Objet dynamique vectoriel-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448903"/>
            <a:ext cx="1944000" cy="409101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8534400" y="-457200"/>
            <a:ext cx="1447800" cy="44196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457200" y="188640"/>
            <a:ext cx="8229600" cy="579438"/>
          </a:xfrm>
          <a:prstGeom prst="rect">
            <a:avLst/>
          </a:prstGeom>
        </p:spPr>
        <p:txBody>
          <a:bodyPr/>
          <a:lstStyle>
            <a:lvl1pPr algn="l">
              <a:defRPr sz="1800" b="1" i="0">
                <a:solidFill>
                  <a:srgbClr val="2D2E83"/>
                </a:solidFill>
                <a:latin typeface="Raleway" panose="020B0503030101060003" pitchFamily="34" charset="0"/>
                <a:cs typeface="Raleway" panose="020B0503030101060003" pitchFamily="34" charset="0"/>
              </a:defRPr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246889" y="1151490"/>
            <a:ext cx="8682104" cy="4794842"/>
          </a:xfrm>
          <a:prstGeom prst="rect">
            <a:avLst/>
          </a:prstGeom>
        </p:spPr>
        <p:txBody>
          <a:bodyPr vert="horz"/>
          <a:lstStyle>
            <a:lvl1pPr algn="just">
              <a:lnSpc>
                <a:spcPct val="150000"/>
              </a:lnSpc>
              <a:spcBef>
                <a:spcPts val="450"/>
              </a:spcBef>
              <a:buClr>
                <a:srgbClr val="FF9930"/>
              </a:buClr>
              <a:defRPr sz="1400" b="0" i="0">
                <a:solidFill>
                  <a:schemeClr val="tx1"/>
                </a:solidFill>
                <a:latin typeface="Raleway" panose="020B0503030101060003" pitchFamily="34" charset="0"/>
                <a:cs typeface="Raleway" panose="020B0503030101060003" pitchFamily="34" charset="0"/>
              </a:defRPr>
            </a:lvl1pPr>
            <a:lvl2pPr algn="just">
              <a:lnSpc>
                <a:spcPct val="150000"/>
              </a:lnSpc>
              <a:spcBef>
                <a:spcPts val="450"/>
              </a:spcBef>
              <a:defRPr sz="1400">
                <a:solidFill>
                  <a:schemeClr val="tx1"/>
                </a:solidFill>
                <a:latin typeface="Raleway" panose="020B0503030101060003" pitchFamily="34" charset="0"/>
              </a:defRPr>
            </a:lvl2pPr>
            <a:lvl3pPr algn="just">
              <a:lnSpc>
                <a:spcPct val="150000"/>
              </a:lnSpc>
              <a:spcBef>
                <a:spcPts val="450"/>
              </a:spcBef>
              <a:defRPr sz="1400">
                <a:solidFill>
                  <a:schemeClr val="tx1"/>
                </a:solidFill>
                <a:latin typeface="Raleway" panose="020B0503030101060003" pitchFamily="34" charset="0"/>
              </a:defRPr>
            </a:lvl3pPr>
            <a:lvl4pPr algn="just">
              <a:lnSpc>
                <a:spcPct val="150000"/>
              </a:lnSpc>
              <a:spcBef>
                <a:spcPts val="450"/>
              </a:spcBef>
              <a:defRPr sz="1400">
                <a:solidFill>
                  <a:schemeClr val="tx1"/>
                </a:solidFill>
                <a:latin typeface="Raleway" panose="020B0503030101060003" pitchFamily="34" charset="0"/>
              </a:defRPr>
            </a:lvl4pPr>
            <a:lvl5pPr marL="272654" indent="-73819" algn="just">
              <a:lnSpc>
                <a:spcPct val="150000"/>
              </a:lnSpc>
              <a:spcBef>
                <a:spcPts val="450"/>
              </a:spcBef>
              <a:buNone/>
              <a:defRPr sz="2800" b="0" i="0">
                <a:solidFill>
                  <a:schemeClr val="tx1"/>
                </a:solidFill>
                <a:latin typeface="Raleway" panose="020B0503030101060003" pitchFamily="34" charset="0"/>
                <a:cs typeface="Tw Cen MT"/>
              </a:defRPr>
            </a:lvl5pPr>
          </a:lstStyle>
          <a:p>
            <a:pPr lvl="0"/>
            <a:r>
              <a:rPr lang="fr-FR" dirty="0"/>
              <a:t>Texte</a:t>
            </a:r>
          </a:p>
          <a:p>
            <a:pPr lvl="1"/>
            <a:r>
              <a:rPr lang="fr-FR" dirty="0"/>
              <a:t>Texte</a:t>
            </a:r>
          </a:p>
          <a:p>
            <a:pPr lvl="2"/>
            <a:r>
              <a:rPr lang="fr-FR" dirty="0"/>
              <a:t>Texte</a:t>
            </a:r>
          </a:p>
          <a:p>
            <a:pPr lvl="3"/>
            <a:r>
              <a:rPr lang="fr-FR" dirty="0"/>
              <a:t>Texte</a:t>
            </a:r>
          </a:p>
          <a:p>
            <a:pPr lvl="4"/>
            <a:endParaRPr lang="fr-FR" dirty="0"/>
          </a:p>
          <a:p>
            <a:pPr lvl="4"/>
            <a:r>
              <a:rPr lang="fr-FR" dirty="0"/>
              <a:t>Texte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950644"/>
            <a:ext cx="2209800" cy="45719"/>
          </a:xfrm>
          <a:prstGeom prst="rect">
            <a:avLst/>
          </a:prstGeom>
          <a:solidFill>
            <a:srgbClr val="160D7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>
              <a:solidFill>
                <a:prstClr val="white"/>
              </a:solidFill>
            </a:endParaRP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CADB4AD3-34FD-48B0-B6AD-555E60D94FE2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1331" y="6396038"/>
            <a:ext cx="384197" cy="419124"/>
          </a:xfrm>
          <a:prstGeom prst="rect">
            <a:avLst/>
          </a:prstGeom>
        </p:spPr>
      </p:pic>
      <p:sp>
        <p:nvSpPr>
          <p:cNvPr id="15" name="ZoneTexte 14">
            <a:extLst>
              <a:ext uri="{FF2B5EF4-FFF2-40B4-BE49-F238E27FC236}">
                <a16:creationId xmlns:a16="http://schemas.microsoft.com/office/drawing/2014/main" id="{6B25A220-4F4D-4A93-8956-04A0C0BC28E2}"/>
              </a:ext>
            </a:extLst>
          </p:cNvPr>
          <p:cNvSpPr txBox="1"/>
          <p:nvPr userDrawn="1"/>
        </p:nvSpPr>
        <p:spPr>
          <a:xfrm>
            <a:off x="8690100" y="6534837"/>
            <a:ext cx="411990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8B7922D5-8F12-4802-B59C-E6A224D690C0}" type="slidenum">
              <a:rPr lang="fr-FR" sz="750" smtClean="0">
                <a:solidFill>
                  <a:srgbClr val="2D2E83"/>
                </a:solidFill>
              </a:rPr>
              <a:pPr/>
              <a:t>‹N°›</a:t>
            </a:fld>
            <a:endParaRPr lang="fr-FR" sz="750" dirty="0">
              <a:solidFill>
                <a:srgbClr val="2D2E83"/>
              </a:solidFill>
            </a:endParaRPr>
          </a:p>
        </p:txBody>
      </p:sp>
      <p:sp>
        <p:nvSpPr>
          <p:cNvPr id="13" name="Espace réservé du pied de page 4">
            <a:extLst>
              <a:ext uri="{FF2B5EF4-FFF2-40B4-BE49-F238E27FC236}">
                <a16:creationId xmlns:a16="http://schemas.microsoft.com/office/drawing/2014/main" id="{1F64CFD0-B67C-4CEC-949D-8F11706BBA7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1292182" y="6396038"/>
            <a:ext cx="6559636" cy="321724"/>
          </a:xfrm>
          <a:prstGeom prst="rect">
            <a:avLst/>
          </a:prstGeom>
        </p:spPr>
        <p:txBody>
          <a:bodyPr/>
          <a:lstStyle>
            <a:lvl1pPr algn="ctr">
              <a:defRPr sz="1100" b="0" i="0">
                <a:solidFill>
                  <a:schemeClr val="tx2"/>
                </a:solidFill>
                <a:latin typeface="Raleway" panose="020B0503030101060003" pitchFamily="34" charset="0"/>
                <a:cs typeface="Raleway" panose="020B0503030101060003" pitchFamily="34" charset="0"/>
              </a:defRPr>
            </a:lvl1pPr>
          </a:lstStyle>
          <a:p>
            <a:r>
              <a:rPr lang="fr-FR">
                <a:solidFill>
                  <a:srgbClr val="2D2E83"/>
                </a:solidFill>
              </a:rPr>
              <a:t>Syndicat Général FO des Métallurgistes de la Région Parisienne Rapport d’activité et de gestion financière de 2021 à 2024</a:t>
            </a:r>
            <a:endParaRPr lang="fr-FR" dirty="0">
              <a:solidFill>
                <a:srgbClr val="2D2E8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74861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65" userDrawn="1">
          <p15:clr>
            <a:srgbClr val="FBAE40"/>
          </p15:clr>
        </p15:guide>
        <p15:guide id="2" pos="162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 descr="Objet dynamique vectoriel-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448903"/>
            <a:ext cx="1944000" cy="409101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8534400" y="-457200"/>
            <a:ext cx="1447800" cy="4419600"/>
          </a:xfrm>
          <a:prstGeom prst="rect">
            <a:avLst/>
          </a:prstGeom>
        </p:spPr>
      </p:pic>
      <p:sp>
        <p:nvSpPr>
          <p:cNvPr id="10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107506" y="260648"/>
            <a:ext cx="8928992" cy="5713116"/>
          </a:xfrm>
          <a:prstGeom prst="rect">
            <a:avLst/>
          </a:prstGeom>
        </p:spPr>
        <p:txBody>
          <a:bodyPr vert="horz"/>
          <a:lstStyle>
            <a:lvl1pPr algn="just">
              <a:lnSpc>
                <a:spcPct val="150000"/>
              </a:lnSpc>
              <a:spcBef>
                <a:spcPts val="450"/>
              </a:spcBef>
              <a:buClr>
                <a:srgbClr val="FF9930"/>
              </a:buClr>
              <a:defRPr sz="1800" b="0" i="0">
                <a:solidFill>
                  <a:schemeClr val="tx1"/>
                </a:solidFill>
                <a:latin typeface="Raleway" panose="020B0503030101060003" pitchFamily="34" charset="0"/>
                <a:cs typeface="Raleway" panose="020B0503030101060003" pitchFamily="34" charset="0"/>
              </a:defRPr>
            </a:lvl1pPr>
            <a:lvl2pPr>
              <a:defRPr sz="900">
                <a:latin typeface="Tw Cen MT"/>
              </a:defRPr>
            </a:lvl2pPr>
            <a:lvl3pPr>
              <a:defRPr sz="900"/>
            </a:lvl3pPr>
            <a:lvl4pPr>
              <a:defRPr sz="900"/>
            </a:lvl4pPr>
            <a:lvl5pPr marL="272654" indent="-73819" algn="just">
              <a:lnSpc>
                <a:spcPct val="150000"/>
              </a:lnSpc>
              <a:spcBef>
                <a:spcPts val="450"/>
              </a:spcBef>
              <a:buNone/>
              <a:defRPr sz="1400" b="0" i="0">
                <a:solidFill>
                  <a:schemeClr val="tx1"/>
                </a:solidFill>
                <a:latin typeface="Raleway" panose="020B0503030101060003" pitchFamily="34" charset="0"/>
                <a:cs typeface="Raleway" panose="020B0503030101060003" pitchFamily="34" charset="0"/>
              </a:defRPr>
            </a:lvl5pPr>
          </a:lstStyle>
          <a:p>
            <a:pPr lvl="0"/>
            <a:r>
              <a:rPr lang="fr-FR" dirty="0"/>
              <a:t>Sous-titre</a:t>
            </a:r>
          </a:p>
          <a:p>
            <a:pPr lvl="4"/>
            <a:r>
              <a:rPr lang="fr-FR" dirty="0"/>
              <a:t>Texte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B2A87EE6-D454-4AB6-B96A-B436F56C6FCE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1331" y="6396038"/>
            <a:ext cx="384197" cy="419124"/>
          </a:xfrm>
          <a:prstGeom prst="rect">
            <a:avLst/>
          </a:prstGeom>
        </p:spPr>
      </p:pic>
      <p:sp>
        <p:nvSpPr>
          <p:cNvPr id="17" name="ZoneTexte 16">
            <a:extLst>
              <a:ext uri="{FF2B5EF4-FFF2-40B4-BE49-F238E27FC236}">
                <a16:creationId xmlns:a16="http://schemas.microsoft.com/office/drawing/2014/main" id="{7401D4B6-F0EC-4FA1-AF41-0BBF60D6F105}"/>
              </a:ext>
            </a:extLst>
          </p:cNvPr>
          <p:cNvSpPr txBox="1"/>
          <p:nvPr userDrawn="1"/>
        </p:nvSpPr>
        <p:spPr>
          <a:xfrm>
            <a:off x="8690100" y="6534837"/>
            <a:ext cx="411990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8B7922D5-8F12-4802-B59C-E6A224D690C0}" type="slidenum">
              <a:rPr lang="fr-FR" sz="750" smtClean="0">
                <a:solidFill>
                  <a:srgbClr val="2D2E83"/>
                </a:solidFill>
              </a:rPr>
              <a:pPr/>
              <a:t>‹N°›</a:t>
            </a:fld>
            <a:endParaRPr lang="fr-FR" sz="750" dirty="0">
              <a:solidFill>
                <a:srgbClr val="2D2E83"/>
              </a:solidFill>
            </a:endParaRPr>
          </a:p>
        </p:txBody>
      </p:sp>
      <p:sp>
        <p:nvSpPr>
          <p:cNvPr id="11" name="Espace réservé du pied de page 4">
            <a:extLst>
              <a:ext uri="{FF2B5EF4-FFF2-40B4-BE49-F238E27FC236}">
                <a16:creationId xmlns:a16="http://schemas.microsoft.com/office/drawing/2014/main" id="{246DBBAC-33F0-4FB9-9AC3-6F5E41F7A37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1292182" y="6396038"/>
            <a:ext cx="6559636" cy="321724"/>
          </a:xfrm>
          <a:prstGeom prst="rect">
            <a:avLst/>
          </a:prstGeom>
        </p:spPr>
        <p:txBody>
          <a:bodyPr/>
          <a:lstStyle>
            <a:lvl1pPr algn="ctr">
              <a:defRPr sz="1100" b="0" i="0">
                <a:solidFill>
                  <a:schemeClr val="tx2"/>
                </a:solidFill>
                <a:latin typeface="Raleway" panose="020B0503030101060003" pitchFamily="34" charset="0"/>
                <a:cs typeface="Raleway" panose="020B0503030101060003" pitchFamily="34" charset="0"/>
              </a:defRPr>
            </a:lvl1pPr>
          </a:lstStyle>
          <a:p>
            <a:r>
              <a:rPr lang="fr-FR">
                <a:solidFill>
                  <a:srgbClr val="2D2E83"/>
                </a:solidFill>
              </a:rPr>
              <a:t>Syndicat Général FO des Métallurgistes de la Région Parisienne Rapport d’activité et de gestion financière de 2021 à 2024</a:t>
            </a:r>
            <a:endParaRPr lang="fr-FR" dirty="0">
              <a:solidFill>
                <a:srgbClr val="2D2E8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03138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2CD94180-C888-4376-A41B-C3D95CA024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1331" y="6396038"/>
            <a:ext cx="384197" cy="419124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C9C28B09-B8AD-4F36-BE44-133EA726A90C}"/>
              </a:ext>
            </a:extLst>
          </p:cNvPr>
          <p:cNvSpPr txBox="1"/>
          <p:nvPr userDrawn="1"/>
        </p:nvSpPr>
        <p:spPr>
          <a:xfrm>
            <a:off x="8690100" y="6534837"/>
            <a:ext cx="411990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8B7922D5-8F12-4802-B59C-E6A224D690C0}" type="slidenum">
              <a:rPr lang="fr-FR" sz="750" smtClean="0">
                <a:solidFill>
                  <a:srgbClr val="2D2E83"/>
                </a:solidFill>
              </a:rPr>
              <a:pPr/>
              <a:t>‹N°›</a:t>
            </a:fld>
            <a:endParaRPr lang="fr-FR" sz="750" dirty="0">
              <a:solidFill>
                <a:srgbClr val="2D2E83"/>
              </a:solidFill>
            </a:endParaRPr>
          </a:p>
        </p:txBody>
      </p:sp>
      <p:sp>
        <p:nvSpPr>
          <p:cNvPr id="7" name="Espace réservé du pied de page 4">
            <a:extLst>
              <a:ext uri="{FF2B5EF4-FFF2-40B4-BE49-F238E27FC236}">
                <a16:creationId xmlns:a16="http://schemas.microsoft.com/office/drawing/2014/main" id="{761F2B40-7A32-4DAE-94F1-5F5413C1D87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1292182" y="6396038"/>
            <a:ext cx="6559636" cy="321724"/>
          </a:xfrm>
          <a:prstGeom prst="rect">
            <a:avLst/>
          </a:prstGeom>
        </p:spPr>
        <p:txBody>
          <a:bodyPr/>
          <a:lstStyle>
            <a:lvl1pPr algn="ctr">
              <a:defRPr sz="1100" b="0" i="0">
                <a:solidFill>
                  <a:schemeClr val="tx2"/>
                </a:solidFill>
                <a:latin typeface="Raleway" panose="020B0503030101060003" pitchFamily="34" charset="0"/>
                <a:cs typeface="Raleway" panose="020B0503030101060003" pitchFamily="34" charset="0"/>
              </a:defRPr>
            </a:lvl1pPr>
          </a:lstStyle>
          <a:p>
            <a:r>
              <a:rPr lang="fr-FR">
                <a:solidFill>
                  <a:srgbClr val="2D2E83"/>
                </a:solidFill>
              </a:rPr>
              <a:t>Syndicat Général FO des Métallurgistes de la Région Parisienne Rapport d’activité et de gestion financière de 2021 à 2024</a:t>
            </a:r>
            <a:endParaRPr lang="fr-FR" dirty="0">
              <a:solidFill>
                <a:srgbClr val="2D2E8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32245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de gar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 descr="Objet dynamique vectoriel-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9144000" cy="5172456"/>
          </a:xfrm>
          <a:prstGeom prst="rect">
            <a:avLst/>
          </a:prstGeom>
        </p:spPr>
      </p:pic>
      <p:pic>
        <p:nvPicPr>
          <p:cNvPr id="12" name="Image 11" descr="Objet dynamique vectoriel-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14484" y="884900"/>
            <a:ext cx="1329517" cy="4284000"/>
          </a:xfrm>
          <a:prstGeom prst="rect">
            <a:avLst/>
          </a:prstGeom>
        </p:spPr>
      </p:pic>
      <p:pic>
        <p:nvPicPr>
          <p:cNvPr id="13" name="Image 12" descr="Objet dynamique vectoriel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" y="0"/>
            <a:ext cx="3023999" cy="1207756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972000" y="1080000"/>
            <a:ext cx="7275600" cy="2664000"/>
          </a:xfrm>
          <a:prstGeom prst="rect">
            <a:avLst/>
          </a:prstGeom>
        </p:spPr>
        <p:txBody>
          <a:bodyPr/>
          <a:lstStyle>
            <a:lvl1pPr algn="ctr">
              <a:defRPr sz="2800" b="1">
                <a:solidFill>
                  <a:schemeClr val="bg1"/>
                </a:solidFill>
                <a:latin typeface="Raleway" panose="020B0503030101060003" pitchFamily="34" charset="0"/>
              </a:defRPr>
            </a:lvl1pPr>
          </a:lstStyle>
          <a:p>
            <a:r>
              <a:rPr lang="fr-FR" dirty="0"/>
              <a:t>Client</a:t>
            </a:r>
            <a:br>
              <a:rPr lang="fr-FR" dirty="0"/>
            </a:br>
            <a:r>
              <a:rPr lang="fr-FR" dirty="0"/>
              <a:t>Mission</a:t>
            </a:r>
          </a:p>
        </p:txBody>
      </p:sp>
      <p:pic>
        <p:nvPicPr>
          <p:cNvPr id="7" name="Image 6" descr="Objet dynamique vectoriel-3.png">
            <a:extLst>
              <a:ext uri="{FF2B5EF4-FFF2-40B4-BE49-F238E27FC236}">
                <a16:creationId xmlns:a16="http://schemas.microsoft.com/office/drawing/2014/main" id="{3525E230-5E47-4788-A7AE-44F991CA30D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" y="0"/>
            <a:ext cx="9144000" cy="5172456"/>
          </a:xfrm>
          <a:prstGeom prst="rect">
            <a:avLst/>
          </a:prstGeom>
        </p:spPr>
      </p:pic>
      <p:pic>
        <p:nvPicPr>
          <p:cNvPr id="9" name="Image 8" descr="Objet dynamique vectoriel-2.png">
            <a:extLst>
              <a:ext uri="{FF2B5EF4-FFF2-40B4-BE49-F238E27FC236}">
                <a16:creationId xmlns:a16="http://schemas.microsoft.com/office/drawing/2014/main" id="{74020095-2682-4C33-A5A3-96DC54C39E6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814484" y="884900"/>
            <a:ext cx="1329517" cy="4284000"/>
          </a:xfrm>
          <a:prstGeom prst="rect">
            <a:avLst/>
          </a:prstGeom>
        </p:spPr>
      </p:pic>
      <p:pic>
        <p:nvPicPr>
          <p:cNvPr id="14" name="Image 13" descr="Objet dynamique vectoriel.png">
            <a:extLst>
              <a:ext uri="{FF2B5EF4-FFF2-40B4-BE49-F238E27FC236}">
                <a16:creationId xmlns:a16="http://schemas.microsoft.com/office/drawing/2014/main" id="{FBB8BE13-D43C-4482-A74A-4741B6343F0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" y="0"/>
            <a:ext cx="3023999" cy="1207756"/>
          </a:xfrm>
          <a:prstGeom prst="rect">
            <a:avLst/>
          </a:prstGeom>
        </p:spPr>
      </p:pic>
      <p:sp>
        <p:nvSpPr>
          <p:cNvPr id="15" name="ZoneTexte 14">
            <a:extLst>
              <a:ext uri="{FF2B5EF4-FFF2-40B4-BE49-F238E27FC236}">
                <a16:creationId xmlns:a16="http://schemas.microsoft.com/office/drawing/2014/main" id="{41D7CB58-6EF8-4FC8-A163-33B7C240EBDF}"/>
              </a:ext>
            </a:extLst>
          </p:cNvPr>
          <p:cNvSpPr txBox="1"/>
          <p:nvPr userDrawn="1"/>
        </p:nvSpPr>
        <p:spPr>
          <a:xfrm>
            <a:off x="4953000" y="1905000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1800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026F6F59-A060-4BFC-80E8-53636C48CFE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7931" y="5024761"/>
            <a:ext cx="3152669" cy="1372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5516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 descr="Objet dynamique vectoriel-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04088" cy="6858000"/>
          </a:xfrm>
          <a:prstGeom prst="rect">
            <a:avLst/>
          </a:prstGeom>
        </p:spPr>
      </p:pic>
      <p:pic>
        <p:nvPicPr>
          <p:cNvPr id="13" name="Image 12" descr="Objet dynamique vectoriel-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448901"/>
            <a:ext cx="1944000" cy="409101"/>
          </a:xfrm>
          <a:prstGeom prst="rect">
            <a:avLst/>
          </a:prstGeom>
        </p:spPr>
      </p:pic>
      <p:pic>
        <p:nvPicPr>
          <p:cNvPr id="15" name="Image 14" descr="Objet dynamique vectoriel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533808" cy="2895600"/>
          </a:xfrm>
          <a:prstGeom prst="rect">
            <a:avLst/>
          </a:prstGeom>
        </p:spPr>
      </p:pic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457200" y="1828802"/>
            <a:ext cx="8229600" cy="4144963"/>
          </a:xfrm>
          <a:prstGeom prst="rect">
            <a:avLst/>
          </a:prstGeom>
        </p:spPr>
        <p:txBody>
          <a:bodyPr vert="horz"/>
          <a:lstStyle>
            <a:lvl1pPr algn="ctr">
              <a:buClr>
                <a:srgbClr val="FF9930"/>
              </a:buClr>
              <a:buNone/>
              <a:defRPr sz="3600" b="1" i="0">
                <a:solidFill>
                  <a:schemeClr val="tx2"/>
                </a:solidFill>
                <a:latin typeface="Raleway" panose="020B0503030101060003" pitchFamily="34" charset="0"/>
                <a:cs typeface="Raleway" panose="020B0503030101060003" pitchFamily="34" charset="0"/>
              </a:defRPr>
            </a:lvl1pPr>
            <a:lvl5pPr marL="363538" indent="-98425" algn="ctr">
              <a:buNone/>
              <a:defRPr sz="1600" b="0" i="0">
                <a:solidFill>
                  <a:srgbClr val="FF9930"/>
                </a:solidFill>
                <a:latin typeface="Raleway" panose="020B0503030101060003" pitchFamily="34" charset="0"/>
                <a:cs typeface="Raleway" panose="020B0503030101060003" pitchFamily="34" charset="0"/>
              </a:defRPr>
            </a:lvl5pPr>
          </a:lstStyle>
          <a:p>
            <a:pPr lvl="0"/>
            <a:r>
              <a:rPr lang="fr-FR" dirty="0"/>
              <a:t>Titre chapitre</a:t>
            </a:r>
          </a:p>
          <a:p>
            <a:pPr lvl="4"/>
            <a:r>
              <a:rPr lang="fr-FR" dirty="0"/>
              <a:t>Sous-titre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25152" y="6552277"/>
            <a:ext cx="8640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8B7922D5-8F12-4802-B59C-E6A224D690C0}" type="slidenum">
              <a:rPr lang="fr-FR" sz="1000" smtClean="0">
                <a:solidFill>
                  <a:schemeClr val="bg1"/>
                </a:solidFill>
                <a:latin typeface="Raleway" panose="020B0503030101060003" pitchFamily="34" charset="0"/>
              </a:rPr>
              <a:t>‹N°›</a:t>
            </a:fld>
            <a:endParaRPr lang="fr-FR" sz="1000" dirty="0">
              <a:solidFill>
                <a:schemeClr val="bg1"/>
              </a:solidFill>
              <a:latin typeface="Raleway" panose="020B0503030101060003" pitchFamily="34" charset="0"/>
            </a:endParaRPr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6380" y="42380"/>
            <a:ext cx="530117" cy="578309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0800000">
            <a:off x="8659402" y="5855838"/>
            <a:ext cx="484598" cy="1008112"/>
          </a:xfrm>
          <a:prstGeom prst="rect">
            <a:avLst/>
          </a:prstGeom>
        </p:spPr>
      </p:pic>
      <p:pic>
        <p:nvPicPr>
          <p:cNvPr id="11" name="Image 10" descr="Objet dynamique vectoriel-1.png">
            <a:extLst>
              <a:ext uri="{FF2B5EF4-FFF2-40B4-BE49-F238E27FC236}">
                <a16:creationId xmlns:a16="http://schemas.microsoft.com/office/drawing/2014/main" id="{BE497D00-8494-4A86-BA4B-1F0DBC8E581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704088" cy="6858000"/>
          </a:xfrm>
          <a:prstGeom prst="rect">
            <a:avLst/>
          </a:prstGeom>
        </p:spPr>
      </p:pic>
      <p:pic>
        <p:nvPicPr>
          <p:cNvPr id="14" name="Image 13" descr="Objet dynamique vectoriel-2.png">
            <a:extLst>
              <a:ext uri="{FF2B5EF4-FFF2-40B4-BE49-F238E27FC236}">
                <a16:creationId xmlns:a16="http://schemas.microsoft.com/office/drawing/2014/main" id="{59763702-DDAF-47AB-80B3-0065752E4EA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448901"/>
            <a:ext cx="1944000" cy="409101"/>
          </a:xfrm>
          <a:prstGeom prst="rect">
            <a:avLst/>
          </a:prstGeom>
        </p:spPr>
      </p:pic>
      <p:pic>
        <p:nvPicPr>
          <p:cNvPr id="16" name="Image 15" descr="Objet dynamique vectoriel.png">
            <a:extLst>
              <a:ext uri="{FF2B5EF4-FFF2-40B4-BE49-F238E27FC236}">
                <a16:creationId xmlns:a16="http://schemas.microsoft.com/office/drawing/2014/main" id="{7CA2E62A-2BB6-4724-94DC-FB8E88C8841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533808" cy="2895600"/>
          </a:xfrm>
          <a:prstGeom prst="rect">
            <a:avLst/>
          </a:prstGeom>
        </p:spPr>
      </p:pic>
      <p:sp>
        <p:nvSpPr>
          <p:cNvPr id="18" name="ZoneTexte 17">
            <a:extLst>
              <a:ext uri="{FF2B5EF4-FFF2-40B4-BE49-F238E27FC236}">
                <a16:creationId xmlns:a16="http://schemas.microsoft.com/office/drawing/2014/main" id="{4800765C-7DA4-4FEE-AB0A-73FBDFD8D114}"/>
              </a:ext>
            </a:extLst>
          </p:cNvPr>
          <p:cNvSpPr txBox="1"/>
          <p:nvPr userDrawn="1"/>
        </p:nvSpPr>
        <p:spPr>
          <a:xfrm>
            <a:off x="25152" y="6552277"/>
            <a:ext cx="8640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8B7922D5-8F12-4802-B59C-E6A224D690C0}" type="slidenum">
              <a:rPr lang="fr-FR" sz="1000" smtClean="0">
                <a:solidFill>
                  <a:schemeClr val="bg1"/>
                </a:solidFill>
                <a:latin typeface="Raleway" panose="020B0503030101060003" pitchFamily="34" charset="0"/>
              </a:rPr>
              <a:t>‹N°›</a:t>
            </a:fld>
            <a:endParaRPr lang="fr-FR" sz="1000" dirty="0">
              <a:solidFill>
                <a:schemeClr val="bg1"/>
              </a:solidFill>
              <a:latin typeface="Raleway" panose="020B0503030101060003" pitchFamily="34" charset="0"/>
            </a:endParaRPr>
          </a:p>
        </p:txBody>
      </p:sp>
      <p:sp>
        <p:nvSpPr>
          <p:cNvPr id="19" name="Espace réservé du pied de page 4">
            <a:extLst>
              <a:ext uri="{FF2B5EF4-FFF2-40B4-BE49-F238E27FC236}">
                <a16:creationId xmlns:a16="http://schemas.microsoft.com/office/drawing/2014/main" id="{FB0F977D-BB64-4508-8319-57102430505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1292182" y="6396038"/>
            <a:ext cx="6559636" cy="321724"/>
          </a:xfrm>
          <a:prstGeom prst="rect">
            <a:avLst/>
          </a:prstGeom>
        </p:spPr>
        <p:txBody>
          <a:bodyPr/>
          <a:lstStyle>
            <a:lvl1pPr algn="ctr">
              <a:defRPr sz="1100" b="0" i="0">
                <a:solidFill>
                  <a:schemeClr val="tx2"/>
                </a:solidFill>
                <a:latin typeface="Raleway" panose="020B0503030101060003" pitchFamily="34" charset="0"/>
                <a:cs typeface="Raleway" panose="020B0503030101060003" pitchFamily="34" charset="0"/>
              </a:defRPr>
            </a:lvl1pPr>
          </a:lstStyle>
          <a:p>
            <a:r>
              <a:rPr lang="fr-FR">
                <a:solidFill>
                  <a:srgbClr val="2D2E83"/>
                </a:solidFill>
              </a:rPr>
              <a:t>Syndicat Général FO des Métallurgistes de la Région Parisienne Rapport d’activité et de gestion financière de 2021 à 2024</a:t>
            </a:r>
            <a:endParaRPr lang="fr-FR" dirty="0">
              <a:solidFill>
                <a:srgbClr val="2D2E8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51749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65" userDrawn="1">
          <p15:clr>
            <a:srgbClr val="FBAE40"/>
          </p15:clr>
        </p15:guide>
        <p15:guide id="2" pos="216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us-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 16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8534400" y="-457200"/>
            <a:ext cx="1447800" cy="44196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950642"/>
            <a:ext cx="2209800" cy="45719"/>
          </a:xfrm>
          <a:prstGeom prst="rect">
            <a:avLst/>
          </a:prstGeom>
          <a:solidFill>
            <a:srgbClr val="160D7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11" name="ZoneTexte 10"/>
          <p:cNvSpPr txBox="1"/>
          <p:nvPr/>
        </p:nvSpPr>
        <p:spPr>
          <a:xfrm>
            <a:off x="25152" y="6552277"/>
            <a:ext cx="8640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8B7922D5-8F12-4802-B59C-E6A224D690C0}" type="slidenum">
              <a:rPr lang="fr-FR" sz="1000" smtClean="0">
                <a:solidFill>
                  <a:schemeClr val="bg1"/>
                </a:solidFill>
                <a:latin typeface="Raleway" panose="020B0503030101060003" pitchFamily="34" charset="0"/>
              </a:rPr>
              <a:t>‹N°›</a:t>
            </a:fld>
            <a:endParaRPr lang="fr-FR" sz="1000" dirty="0">
              <a:solidFill>
                <a:schemeClr val="bg1"/>
              </a:solidFill>
              <a:latin typeface="Raleway" panose="020B0503030101060003" pitchFamily="34" charset="0"/>
            </a:endParaRPr>
          </a:p>
        </p:txBody>
      </p:sp>
      <p:sp>
        <p:nvSpPr>
          <p:cNvPr id="10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457200" y="1828802"/>
            <a:ext cx="8229600" cy="4144963"/>
          </a:xfrm>
          <a:prstGeom prst="rect">
            <a:avLst/>
          </a:prstGeom>
        </p:spPr>
        <p:txBody>
          <a:bodyPr vert="horz"/>
          <a:lstStyle>
            <a:lvl1pPr algn="ctr">
              <a:buClr>
                <a:srgbClr val="FF9930"/>
              </a:buClr>
              <a:buNone/>
              <a:defRPr sz="2800" b="1" i="0">
                <a:solidFill>
                  <a:schemeClr val="bg2"/>
                </a:solidFill>
                <a:latin typeface="Raleway" panose="020B0503030101060003" pitchFamily="34" charset="0"/>
                <a:cs typeface="Raleway" panose="020B0503030101060003" pitchFamily="34" charset="0"/>
              </a:defRPr>
            </a:lvl1pPr>
            <a:lvl5pPr marL="363538" indent="-98425" algn="ctr">
              <a:buNone/>
              <a:defRPr sz="1600" b="0" i="0">
                <a:solidFill>
                  <a:srgbClr val="160D7C"/>
                </a:solidFill>
                <a:latin typeface="Raleway" panose="020B0503030101060003" pitchFamily="34" charset="0"/>
                <a:cs typeface="Raleway" panose="020B0503030101060003" pitchFamily="34" charset="0"/>
              </a:defRPr>
            </a:lvl5pPr>
          </a:lstStyle>
          <a:p>
            <a:pPr lvl="0"/>
            <a:r>
              <a:rPr lang="fr-FR" dirty="0"/>
              <a:t>Titre sous-chapitre</a:t>
            </a:r>
          </a:p>
          <a:p>
            <a:pPr lvl="4"/>
            <a:r>
              <a:rPr lang="fr-FR" dirty="0"/>
              <a:t>Sous-titre</a:t>
            </a:r>
          </a:p>
        </p:txBody>
      </p:sp>
      <p:pic>
        <p:nvPicPr>
          <p:cNvPr id="12" name="Image 11" descr="Objet dynamique vectoriel-1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6448901"/>
            <a:ext cx="1944000" cy="409101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20885" y="6037385"/>
            <a:ext cx="323116" cy="823031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514522" y="26098"/>
            <a:ext cx="530398" cy="579170"/>
          </a:xfrm>
          <a:prstGeom prst="rect">
            <a:avLst/>
          </a:prstGeom>
        </p:spPr>
      </p:pic>
      <p:pic>
        <p:nvPicPr>
          <p:cNvPr id="13" name="Image 12" descr="Objet dynamique vectoriel-1.png">
            <a:extLst>
              <a:ext uri="{FF2B5EF4-FFF2-40B4-BE49-F238E27FC236}">
                <a16:creationId xmlns:a16="http://schemas.microsoft.com/office/drawing/2014/main" id="{356A888E-E6FB-480F-8350-F7BD7DA6D9A3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0" y="6448901"/>
            <a:ext cx="1944000" cy="409101"/>
          </a:xfrm>
          <a:prstGeom prst="rect">
            <a:avLst/>
          </a:prstGeom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id="{69DF8806-CCA9-4F38-8111-3BE7B431BC9E}"/>
              </a:ext>
            </a:extLst>
          </p:cNvPr>
          <p:cNvSpPr txBox="1"/>
          <p:nvPr userDrawn="1"/>
        </p:nvSpPr>
        <p:spPr>
          <a:xfrm>
            <a:off x="25152" y="6552277"/>
            <a:ext cx="8640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8B7922D5-8F12-4802-B59C-E6A224D690C0}" type="slidenum">
              <a:rPr lang="fr-FR" sz="1000" smtClean="0">
                <a:solidFill>
                  <a:schemeClr val="bg1"/>
                </a:solidFill>
                <a:latin typeface="Raleway" panose="020B0503030101060003" pitchFamily="34" charset="0"/>
              </a:rPr>
              <a:t>‹N°›</a:t>
            </a:fld>
            <a:endParaRPr lang="fr-FR" sz="1000" dirty="0">
              <a:solidFill>
                <a:schemeClr val="bg1"/>
              </a:solidFill>
              <a:latin typeface="Raleway" panose="020B0503030101060003" pitchFamily="34" charset="0"/>
            </a:endParaRP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01F66F9C-7840-4A29-9C2F-CE9C82636D8C}"/>
              </a:ext>
            </a:extLst>
          </p:cNvPr>
          <p:cNvPicPr>
            <a:picLocks noChangeAspect="1"/>
          </p:cNvPicPr>
          <p:nvPr userDrawn="1"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9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8534400" y="-457200"/>
            <a:ext cx="1447800" cy="441960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E0E6EA94-136F-4190-B756-29F6A62ABB9B}"/>
              </a:ext>
            </a:extLst>
          </p:cNvPr>
          <p:cNvSpPr/>
          <p:nvPr userDrawn="1"/>
        </p:nvSpPr>
        <p:spPr>
          <a:xfrm>
            <a:off x="0" y="950642"/>
            <a:ext cx="2209800" cy="45719"/>
          </a:xfrm>
          <a:prstGeom prst="rect">
            <a:avLst/>
          </a:prstGeom>
          <a:solidFill>
            <a:srgbClr val="160D7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19" name="Espace réservé du pied de page 4">
            <a:extLst>
              <a:ext uri="{FF2B5EF4-FFF2-40B4-BE49-F238E27FC236}">
                <a16:creationId xmlns:a16="http://schemas.microsoft.com/office/drawing/2014/main" id="{21F6B5CB-10F0-4D74-8793-5A66DF461013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1292182" y="6396038"/>
            <a:ext cx="6559636" cy="321724"/>
          </a:xfrm>
          <a:prstGeom prst="rect">
            <a:avLst/>
          </a:prstGeom>
        </p:spPr>
        <p:txBody>
          <a:bodyPr/>
          <a:lstStyle>
            <a:lvl1pPr algn="ctr">
              <a:defRPr sz="1100" b="0" i="0">
                <a:solidFill>
                  <a:schemeClr val="tx2"/>
                </a:solidFill>
                <a:latin typeface="Raleway" panose="020B0503030101060003" pitchFamily="34" charset="0"/>
                <a:cs typeface="Raleway" panose="020B0503030101060003" pitchFamily="34" charset="0"/>
              </a:defRPr>
            </a:lvl1pPr>
          </a:lstStyle>
          <a:p>
            <a:r>
              <a:rPr lang="fr-FR">
                <a:solidFill>
                  <a:srgbClr val="2D2E83"/>
                </a:solidFill>
              </a:rPr>
              <a:t>Syndicat Général FO des Métallurgistes de la Région Parisienne Rapport d’activité et de gestion financière de 2021 à 2024</a:t>
            </a:r>
            <a:endParaRPr lang="fr-FR" dirty="0">
              <a:solidFill>
                <a:srgbClr val="2D2E8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62800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635657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</p:sldLayoutIdLst>
  <p:hf sldNum="0" hdr="0" dt="0"/>
  <p:txStyles>
    <p:titleStyle>
      <a:lvl1pPr algn="ctr" defTabSz="3429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ct val="20000"/>
        </a:spcBef>
        <a:buFont typeface="Arial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ct val="20000"/>
        </a:spcBef>
        <a:buFont typeface="Arial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02902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</p:sldLayoutIdLst>
  <p:hf sldNum="0"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647480"/>
            <a:ext cx="8930936" cy="4039930"/>
          </a:xfrm>
        </p:spPr>
        <p:txBody>
          <a:bodyPr anchor="ctr"/>
          <a:lstStyle/>
          <a:p>
            <a:pPr>
              <a:defRPr/>
            </a:pPr>
            <a:r>
              <a:rPr lang="fr-FR" sz="2800" dirty="0">
                <a:cs typeface="Arial" charset="0"/>
              </a:rPr>
              <a:t>Syndicat Général Force Ouvrière</a:t>
            </a:r>
            <a:br>
              <a:rPr lang="fr-FR" sz="2800" dirty="0">
                <a:cs typeface="Arial" charset="0"/>
              </a:rPr>
            </a:br>
            <a:r>
              <a:rPr lang="fr-FR" sz="2800" dirty="0">
                <a:cs typeface="Arial" charset="0"/>
              </a:rPr>
              <a:t>des Métallurgistes de la Région Parisienne</a:t>
            </a:r>
            <a:br>
              <a:rPr lang="fr-FR" sz="2800" dirty="0">
                <a:cs typeface="Arial" charset="0"/>
              </a:rPr>
            </a:br>
            <a:br>
              <a:rPr lang="fr-FR" sz="2800" dirty="0">
                <a:cs typeface="Arial" charset="0"/>
              </a:rPr>
            </a:br>
            <a:r>
              <a:rPr lang="fr-FR" sz="2800" i="1" dirty="0">
                <a:cs typeface="Arial" charset="0"/>
              </a:rPr>
              <a:t>Rapport d’activité et de gestion financière </a:t>
            </a:r>
            <a:br>
              <a:rPr lang="fr-FR" sz="2800" i="1" dirty="0">
                <a:cs typeface="Arial" charset="0"/>
              </a:rPr>
            </a:br>
            <a:r>
              <a:rPr lang="fr-FR" sz="2800" i="1" dirty="0">
                <a:cs typeface="Arial" charset="0"/>
              </a:rPr>
              <a:t>de 2021 à 2024</a:t>
            </a:r>
            <a:endParaRPr lang="fr-FR" sz="2800" i="1" dirty="0">
              <a:latin typeface="Neutra Text TF" panose="02000000000000000000" pitchFamily="50" charset="0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C89C0901-7733-17C4-665C-6FDAE79FF0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476" y="5190186"/>
            <a:ext cx="1457070" cy="1344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9717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-914400" y="188640"/>
            <a:ext cx="10972800" cy="845030"/>
          </a:xfrm>
        </p:spPr>
        <p:txBody>
          <a:bodyPr/>
          <a:lstStyle/>
          <a:p>
            <a:pPr algn="ctr"/>
            <a:r>
              <a:rPr lang="fr-FR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Résultat par exercice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1510932" y="4864536"/>
            <a:ext cx="6122127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1463" indent="-271463" algn="just">
              <a:buFont typeface="Wingdings" panose="05000000000000000000" pitchFamily="2" charset="2"/>
              <a:buChar char="q"/>
            </a:pPr>
            <a:r>
              <a:rPr lang="fr-FR" sz="1100" dirty="0"/>
              <a:t>Le résultat de 2021 ressort en un excédent de 37 366,07 €.</a:t>
            </a:r>
          </a:p>
          <a:p>
            <a:pPr marL="268288"/>
            <a:endParaRPr lang="fr-FR" sz="1100" dirty="0"/>
          </a:p>
          <a:p>
            <a:pPr marL="271463" indent="-271463" algn="just">
              <a:buFont typeface="Wingdings" panose="05000000000000000000" pitchFamily="2" charset="2"/>
              <a:buChar char="q"/>
            </a:pPr>
            <a:r>
              <a:rPr lang="fr-FR" sz="1100" dirty="0"/>
              <a:t>Le résultat de 2022 ressort en un excédent de 31 376,08 €.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fr-FR" sz="1100" dirty="0"/>
          </a:p>
          <a:p>
            <a:pPr marL="271463" indent="-271463" algn="just">
              <a:buFont typeface="Wingdings" panose="05000000000000000000" pitchFamily="2" charset="2"/>
              <a:buChar char="q"/>
            </a:pPr>
            <a:r>
              <a:rPr lang="fr-FR" sz="1100" dirty="0"/>
              <a:t>Le résultat de 2023 ressort en un excédent de 25 025,09 €.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fr-FR" sz="1100" dirty="0"/>
          </a:p>
          <a:p>
            <a:pPr marL="271463" indent="-271463" algn="just">
              <a:buFont typeface="Wingdings" panose="05000000000000000000" pitchFamily="2" charset="2"/>
              <a:buChar char="q"/>
            </a:pPr>
            <a:r>
              <a:rPr lang="fr-FR" sz="1100" dirty="0"/>
              <a:t>Le résultat de 2024 ressort en un excédent de 7 546,99 €.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CF38D86-4B84-4AB8-8A75-EB03DD868A1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>
                <a:solidFill>
                  <a:srgbClr val="2D2E83"/>
                </a:solidFill>
              </a:rPr>
              <a:t>Syndicat Général FO des Métallurgistes de la Région Parisienne Rapport d’activité et de gestion financière de 2021 à 2024</a:t>
            </a:r>
            <a:endParaRPr lang="fr-FR" dirty="0">
              <a:solidFill>
                <a:srgbClr val="2D2E83"/>
              </a:solidFill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BAA47193-DECD-97F1-00B2-6519932612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3307" y="1064603"/>
            <a:ext cx="7237379" cy="3545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25043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1538" name="Text Box 2"/>
          <p:cNvSpPr txBox="1">
            <a:spLocks noChangeArrowheads="1"/>
          </p:cNvSpPr>
          <p:nvPr/>
        </p:nvSpPr>
        <p:spPr bwMode="auto">
          <a:xfrm>
            <a:off x="1535906" y="2298578"/>
            <a:ext cx="6072188" cy="1287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7" rIns="91432" bIns="45717">
            <a:spAutoFit/>
          </a:bodyPr>
          <a:lstStyle/>
          <a:p>
            <a:pPr algn="ctr" defTabSz="457200">
              <a:lnSpc>
                <a:spcPct val="85000"/>
              </a:lnSpc>
              <a:spcBef>
                <a:spcPct val="5000"/>
              </a:spcBef>
            </a:pPr>
            <a:r>
              <a:rPr lang="fr-FR" sz="4400" b="1" dirty="0">
                <a:solidFill>
                  <a:schemeClr val="bg1"/>
                </a:solidFill>
                <a:latin typeface="Raleway"/>
              </a:rPr>
              <a:t>Merci de votre attention</a:t>
            </a:r>
          </a:p>
        </p:txBody>
      </p:sp>
    </p:spTree>
    <p:extLst>
      <p:ext uri="{BB962C8B-B14F-4D97-AF65-F5344CB8AC3E}">
        <p14:creationId xmlns:p14="http://schemas.microsoft.com/office/powerpoint/2010/main" val="181962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1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961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153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FR" sz="4800" dirty="0">
                <a:solidFill>
                  <a:srgbClr val="2D2E8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j-ea"/>
              </a:rPr>
              <a:t>Les dépenses</a:t>
            </a:r>
            <a:endParaRPr lang="fr-FR" sz="3200" dirty="0">
              <a:solidFill>
                <a:srgbClr val="2D2E8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j-ea"/>
            </a:endParaRPr>
          </a:p>
          <a:p>
            <a:pPr algn="just"/>
            <a:endParaRPr lang="fr-FR" sz="1600" dirty="0">
              <a:solidFill>
                <a:schemeClr val="tx2"/>
              </a:solidFill>
              <a:latin typeface="Neutra Text TF" panose="02000000000000000000" pitchFamily="50" charset="0"/>
            </a:endParaRPr>
          </a:p>
          <a:p>
            <a:pPr marL="1343025" indent="-285750" algn="just" defTabSz="1166813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schemeClr val="tx2"/>
                </a:solidFill>
                <a:latin typeface="Neutra Text TF" panose="02000000000000000000" pitchFamily="50" charset="0"/>
              </a:rPr>
              <a:t>Répartition des charges de l’exercice 2021</a:t>
            </a:r>
          </a:p>
          <a:p>
            <a:pPr marL="1343025" indent="-285750" algn="just" defTabSz="1166813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fr-FR" sz="2400" dirty="0">
              <a:solidFill>
                <a:schemeClr val="tx2"/>
              </a:solidFill>
              <a:latin typeface="Neutra Text TF" panose="02000000000000000000" pitchFamily="50" charset="0"/>
            </a:endParaRPr>
          </a:p>
          <a:p>
            <a:pPr marL="1343025" indent="-285750" algn="just" defTabSz="1166813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schemeClr val="tx2"/>
                </a:solidFill>
                <a:latin typeface="Neutra Text TF" panose="02000000000000000000" pitchFamily="50" charset="0"/>
              </a:rPr>
              <a:t>Répartition des charges de l’exercice 2022</a:t>
            </a:r>
          </a:p>
          <a:p>
            <a:pPr marL="1343025" indent="-285750" algn="just" defTabSz="1166813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fr-FR" sz="2400" dirty="0">
              <a:solidFill>
                <a:schemeClr val="tx2"/>
              </a:solidFill>
              <a:latin typeface="Neutra Text TF" panose="02000000000000000000" pitchFamily="50" charset="0"/>
            </a:endParaRPr>
          </a:p>
          <a:p>
            <a:pPr marL="1343025" indent="-285750" algn="just" defTabSz="1166813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schemeClr val="tx2"/>
                </a:solidFill>
                <a:latin typeface="Neutra Text TF" panose="02000000000000000000" pitchFamily="50" charset="0"/>
              </a:rPr>
              <a:t>Répartition des charges de l’exercice 2023</a:t>
            </a:r>
          </a:p>
          <a:p>
            <a:pPr marL="1343025" indent="-285750" algn="just" defTabSz="1166813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fr-FR" sz="2400" dirty="0">
              <a:solidFill>
                <a:schemeClr val="tx2"/>
              </a:solidFill>
              <a:latin typeface="Neutra Text TF" panose="02000000000000000000" pitchFamily="50" charset="0"/>
            </a:endParaRPr>
          </a:p>
          <a:p>
            <a:pPr marL="1343025" indent="-285750" algn="just" defTabSz="1166813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schemeClr val="tx2"/>
                </a:solidFill>
                <a:latin typeface="Neutra Text TF" panose="02000000000000000000" pitchFamily="50" charset="0"/>
              </a:rPr>
              <a:t>Répartition des charges de l’exercice 2024</a:t>
            </a:r>
            <a:endParaRPr lang="fr-FR" sz="1400" dirty="0">
              <a:solidFill>
                <a:schemeClr val="tx2"/>
              </a:solidFill>
              <a:latin typeface="Neutra Text TF" panose="02000000000000000000" pitchFamily="50" charset="0"/>
            </a:endParaRP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8D6733D-305E-48BC-8387-6491776E35D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>
                <a:solidFill>
                  <a:srgbClr val="2D2E83"/>
                </a:solidFill>
              </a:rPr>
              <a:t>Syndicat Général FO des Métallurgistes de la Région Parisienne Rapport d’activité et de gestion financière de 2021 à 2024</a:t>
            </a:r>
            <a:endParaRPr lang="fr-FR" dirty="0">
              <a:solidFill>
                <a:srgbClr val="2D2E8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48077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725760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/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Répartition des charges de l’exercice 2021 : 34 138,69 €</a:t>
            </a:r>
          </a:p>
        </p:txBody>
      </p:sp>
      <p:sp>
        <p:nvSpPr>
          <p:cNvPr id="8" name="Espace réservé du contenu 2">
            <a:extLst>
              <a:ext uri="{FF2B5EF4-FFF2-40B4-BE49-F238E27FC236}">
                <a16:creationId xmlns:a16="http://schemas.microsoft.com/office/drawing/2014/main" id="{244FF182-A82D-4445-BE27-96D3F539B4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259358"/>
            <a:ext cx="4705810" cy="4527668"/>
          </a:xfrm>
        </p:spPr>
        <p:txBody>
          <a:bodyPr>
            <a:normAutofit fontScale="92500"/>
          </a:bodyPr>
          <a:lstStyle/>
          <a:p>
            <a:r>
              <a:rPr lang="fr-FR" sz="1100" dirty="0"/>
              <a:t>Les achats et services extérieurs regroupent les frais de fonctionnement du Syndicat. Les principaux postes sont :</a:t>
            </a:r>
          </a:p>
          <a:p>
            <a:pPr lvl="1"/>
            <a:r>
              <a:rPr lang="fr-FR" sz="1100" dirty="0"/>
              <a:t>Frais de déplacements, missions, réceptions (28,16 % des charges)</a:t>
            </a:r>
          </a:p>
          <a:p>
            <a:pPr lvl="1"/>
            <a:r>
              <a:rPr lang="fr-FR" sz="1100" dirty="0"/>
              <a:t>Affranchissements, télécommunication (7,10% des charges)</a:t>
            </a:r>
          </a:p>
          <a:p>
            <a:pPr lvl="1"/>
            <a:r>
              <a:rPr lang="fr-FR" sz="1100" dirty="0"/>
              <a:t>Honoraires (5,27 % des charges)</a:t>
            </a:r>
          </a:p>
          <a:p>
            <a:pPr lvl="1"/>
            <a:r>
              <a:rPr lang="fr-FR" sz="1100" dirty="0"/>
              <a:t>Services bancaires (4,01 % des charges)</a:t>
            </a:r>
          </a:p>
          <a:p>
            <a:pPr lvl="1"/>
            <a:endParaRPr lang="fr-FR" sz="1100" dirty="0"/>
          </a:p>
          <a:p>
            <a:r>
              <a:rPr lang="fr-FR" sz="1100" dirty="0"/>
              <a:t>Les charges de personnel correspondent au </a:t>
            </a:r>
            <a:r>
              <a:rPr lang="fr-FR" sz="1100" u="sng" dirty="0"/>
              <a:t>coût total brut</a:t>
            </a:r>
            <a:r>
              <a:rPr lang="fr-FR" sz="1100" dirty="0"/>
              <a:t> d’1 salarié (</a:t>
            </a:r>
            <a:r>
              <a:rPr lang="fr-FR" sz="1100" u="sng" dirty="0"/>
              <a:t>salaires bruts + cotisations patronales</a:t>
            </a:r>
            <a:r>
              <a:rPr lang="fr-FR" sz="1100" dirty="0"/>
              <a:t>)</a:t>
            </a:r>
          </a:p>
          <a:p>
            <a:endParaRPr lang="fr-FR" sz="1100" dirty="0"/>
          </a:p>
          <a:p>
            <a:r>
              <a:rPr lang="fr-FR" sz="1100" dirty="0"/>
              <a:t>Les autres charges correspondent essentiellement à l’aide aux sections syndicales.</a:t>
            </a:r>
          </a:p>
          <a:p>
            <a:pPr marL="0" indent="0">
              <a:buNone/>
            </a:pPr>
            <a:endParaRPr lang="fr-FR" sz="1100" dirty="0"/>
          </a:p>
          <a:p>
            <a:r>
              <a:rPr lang="fr-FR" sz="1100" dirty="0"/>
              <a:t>Les dotations aux amortissements correspondent à la charge comptable liée à la durée d’utilisation des immobilisations (Installations générales, matériels de bureau et informatiques, mobiliers)</a:t>
            </a:r>
          </a:p>
        </p:txBody>
      </p:sp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AAB0E407-3A3C-427A-9F45-5713D692D9C2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>
                <a:solidFill>
                  <a:srgbClr val="2D2E83"/>
                </a:solidFill>
              </a:rPr>
              <a:t>Syndicat Général FO des Métallurgistes de la Région Parisienne Rapport d’activité et de gestion financière de 2021 à 2024</a:t>
            </a:r>
            <a:endParaRPr lang="fr-FR" dirty="0">
              <a:solidFill>
                <a:srgbClr val="2D2E83"/>
              </a:solidFill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E5F8117A-D8AF-6D55-08B3-BB3B6FC7A0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1401" y="1342417"/>
            <a:ext cx="4109057" cy="3603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8768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725760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/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Répartition des charges de l’exercice 2022 : 71 599,83 €</a:t>
            </a:r>
          </a:p>
        </p:txBody>
      </p:sp>
      <p:sp>
        <p:nvSpPr>
          <p:cNvPr id="8" name="Espace réservé du contenu 2">
            <a:extLst>
              <a:ext uri="{FF2B5EF4-FFF2-40B4-BE49-F238E27FC236}">
                <a16:creationId xmlns:a16="http://schemas.microsoft.com/office/drawing/2014/main" id="{244FF182-A82D-4445-BE27-96D3F539B4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024933"/>
            <a:ext cx="4744390" cy="5152209"/>
          </a:xfrm>
        </p:spPr>
        <p:txBody>
          <a:bodyPr>
            <a:normAutofit lnSpcReduction="10000"/>
          </a:bodyPr>
          <a:lstStyle/>
          <a:p>
            <a:r>
              <a:rPr lang="fr-FR" sz="1200" dirty="0"/>
              <a:t>Les achats et services extérieurs regroupent les frais de fonctionnement du Syndicat. Les principaux postes sont :</a:t>
            </a:r>
          </a:p>
          <a:p>
            <a:pPr lvl="1"/>
            <a:r>
              <a:rPr lang="fr-FR" sz="1200" dirty="0"/>
              <a:t>Services extérieurs (loc. mobilières, entretien, réparation) (20,15 % des charges)</a:t>
            </a:r>
          </a:p>
          <a:p>
            <a:pPr lvl="1"/>
            <a:r>
              <a:rPr lang="fr-FR" sz="1200" dirty="0"/>
              <a:t>Frais de déplacements, missions, réceptions (15,64 % des charges)</a:t>
            </a:r>
          </a:p>
          <a:p>
            <a:pPr lvl="1"/>
            <a:r>
              <a:rPr lang="fr-FR" sz="1200" dirty="0"/>
              <a:t>Honoraires (6,20 % des charges)</a:t>
            </a:r>
          </a:p>
          <a:p>
            <a:pPr marL="342900" lvl="1" indent="0">
              <a:buNone/>
            </a:pPr>
            <a:endParaRPr lang="fr-FR" sz="800" dirty="0"/>
          </a:p>
          <a:p>
            <a:r>
              <a:rPr lang="fr-FR" sz="1200" dirty="0"/>
              <a:t>Les charges de personnel correspondent au </a:t>
            </a:r>
            <a:r>
              <a:rPr lang="fr-FR" sz="1200" u="sng" dirty="0"/>
              <a:t>coût total brut</a:t>
            </a:r>
            <a:r>
              <a:rPr lang="fr-FR" sz="1200" dirty="0"/>
              <a:t> d’1 salarié (</a:t>
            </a:r>
            <a:r>
              <a:rPr lang="fr-FR" sz="1200" u="sng" dirty="0"/>
              <a:t>salaires bruts + cotisations patronales</a:t>
            </a:r>
            <a:r>
              <a:rPr lang="fr-FR" sz="1200" dirty="0"/>
              <a:t>)</a:t>
            </a:r>
          </a:p>
          <a:p>
            <a:endParaRPr lang="fr-FR" sz="900" dirty="0"/>
          </a:p>
          <a:p>
            <a:r>
              <a:rPr lang="fr-FR" sz="1200" dirty="0"/>
              <a:t>Les charges exceptionnelles correspondent essentiellement à une régularisation de cotisations 2021</a:t>
            </a:r>
          </a:p>
          <a:p>
            <a:endParaRPr lang="fr-FR" sz="900" dirty="0"/>
          </a:p>
          <a:p>
            <a:r>
              <a:rPr lang="fr-FR" sz="1200" dirty="0"/>
              <a:t>Les dotations aux amortissements correspondent à la charge comptable liée à la durée d’utilisation des immobilisations (Installations générales, matériels de bureau et informatiques, mobiliers)</a:t>
            </a:r>
          </a:p>
        </p:txBody>
      </p:sp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8632A3D5-09D2-4C1B-9552-89A2DC70936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>
                <a:solidFill>
                  <a:srgbClr val="2D2E83"/>
                </a:solidFill>
              </a:rPr>
              <a:t>Syndicat Général FO des Métallurgistes de la Région Parisienne Rapport d’activité et de gestion financière de 2021 à 2024</a:t>
            </a:r>
            <a:endParaRPr lang="fr-FR" dirty="0">
              <a:solidFill>
                <a:srgbClr val="2D2E83"/>
              </a:solidFill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D3247D8F-F8E0-6047-D108-518236077B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4390" y="1530241"/>
            <a:ext cx="4226722" cy="3797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9546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725760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/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Répartition des charges de l’exercice 2023 : 59 701,51 €</a:t>
            </a:r>
          </a:p>
        </p:txBody>
      </p:sp>
      <p:sp>
        <p:nvSpPr>
          <p:cNvPr id="8" name="Espace réservé du contenu 2">
            <a:extLst>
              <a:ext uri="{FF2B5EF4-FFF2-40B4-BE49-F238E27FC236}">
                <a16:creationId xmlns:a16="http://schemas.microsoft.com/office/drawing/2014/main" id="{244FF182-A82D-4445-BE27-96D3F539B4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024933"/>
            <a:ext cx="4744390" cy="5152209"/>
          </a:xfrm>
        </p:spPr>
        <p:txBody>
          <a:bodyPr>
            <a:normAutofit fontScale="92500" lnSpcReduction="20000"/>
          </a:bodyPr>
          <a:lstStyle/>
          <a:p>
            <a:r>
              <a:rPr lang="fr-FR" dirty="0"/>
              <a:t>Les achats et services extérieurs regroupent les frais de fonctionnement du Syndicat. Les principaux postes sont :</a:t>
            </a:r>
          </a:p>
          <a:p>
            <a:pPr lvl="1"/>
            <a:r>
              <a:rPr lang="fr-FR" dirty="0"/>
              <a:t>Frais de déplacements, missions, réceptions (19,53 % des charges)</a:t>
            </a:r>
          </a:p>
          <a:p>
            <a:pPr lvl="1"/>
            <a:r>
              <a:rPr lang="fr-FR" dirty="0"/>
              <a:t>Catalogues et imprimés (15,94 % des charges)</a:t>
            </a:r>
          </a:p>
          <a:p>
            <a:pPr lvl="1"/>
            <a:r>
              <a:rPr lang="fr-FR" dirty="0"/>
              <a:t>Services extérieurs (</a:t>
            </a:r>
            <a:r>
              <a:rPr lang="fr-FR" dirty="0" err="1"/>
              <a:t>loc</a:t>
            </a:r>
            <a:r>
              <a:rPr lang="fr-FR" dirty="0"/>
              <a:t>; mobilières, entretien et réparation) (11,94 % des charges)</a:t>
            </a:r>
          </a:p>
          <a:p>
            <a:pPr lvl="1"/>
            <a:r>
              <a:rPr lang="fr-FR" dirty="0"/>
              <a:t>Honoraires (8,22 % des charges)</a:t>
            </a:r>
          </a:p>
          <a:p>
            <a:pPr marL="342900" lvl="1" indent="0">
              <a:buNone/>
            </a:pPr>
            <a:endParaRPr lang="fr-FR" sz="1000" dirty="0"/>
          </a:p>
          <a:p>
            <a:r>
              <a:rPr lang="fr-FR" dirty="0"/>
              <a:t>Les charges de personnel correspondent au </a:t>
            </a:r>
            <a:r>
              <a:rPr lang="fr-FR" u="sng" dirty="0"/>
              <a:t>coût total brut</a:t>
            </a:r>
            <a:r>
              <a:rPr lang="fr-FR" dirty="0"/>
              <a:t> d’1 salarié (</a:t>
            </a:r>
            <a:r>
              <a:rPr lang="fr-FR" u="sng" dirty="0"/>
              <a:t>salaires bruts + cotisations patronales</a:t>
            </a:r>
            <a:r>
              <a:rPr lang="fr-FR" dirty="0"/>
              <a:t>)</a:t>
            </a:r>
          </a:p>
          <a:p>
            <a:endParaRPr lang="fr-FR" sz="1100" dirty="0"/>
          </a:p>
          <a:p>
            <a:r>
              <a:rPr lang="fr-FR" dirty="0"/>
              <a:t>Les autres charges d’exploitation correspondent à l’aide aux sections syndicales</a:t>
            </a:r>
          </a:p>
          <a:p>
            <a:endParaRPr lang="fr-FR" sz="1100" dirty="0"/>
          </a:p>
          <a:p>
            <a:r>
              <a:rPr lang="fr-FR" dirty="0"/>
              <a:t>Les charges exceptionnelles correspondent essentiellement à une régularisation de cotisations 2023</a:t>
            </a:r>
          </a:p>
        </p:txBody>
      </p:sp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06174632-72E0-469F-BEDB-3750EE081FC7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>
                <a:solidFill>
                  <a:srgbClr val="2D2E83"/>
                </a:solidFill>
              </a:rPr>
              <a:t>Syndicat Général FO des Métallurgistes de la Région Parisienne Rapport d’activité et de gestion financière de 2021 à 2024</a:t>
            </a:r>
            <a:endParaRPr lang="fr-FR" dirty="0">
              <a:solidFill>
                <a:srgbClr val="2D2E83"/>
              </a:solidFill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90E3C53C-749F-529C-A2DD-D56242211D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4390" y="1495884"/>
            <a:ext cx="4346510" cy="3866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8918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725760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/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Répartition des charges de l’exercice 2024 : 65 437,95 €</a:t>
            </a:r>
          </a:p>
        </p:txBody>
      </p:sp>
      <p:sp>
        <p:nvSpPr>
          <p:cNvPr id="8" name="Espace réservé du contenu 2">
            <a:extLst>
              <a:ext uri="{FF2B5EF4-FFF2-40B4-BE49-F238E27FC236}">
                <a16:creationId xmlns:a16="http://schemas.microsoft.com/office/drawing/2014/main" id="{244FF182-A82D-4445-BE27-96D3F539B4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024933"/>
            <a:ext cx="4744390" cy="5152209"/>
          </a:xfrm>
        </p:spPr>
        <p:txBody>
          <a:bodyPr>
            <a:normAutofit fontScale="85000" lnSpcReduction="10000"/>
          </a:bodyPr>
          <a:lstStyle/>
          <a:p>
            <a:r>
              <a:rPr lang="fr-FR" dirty="0"/>
              <a:t>Les achats et services extérieurs regroupent les frais de fonctionnement du Syndicat. Les principaux postes sont :</a:t>
            </a:r>
          </a:p>
          <a:p>
            <a:pPr lvl="1"/>
            <a:r>
              <a:rPr lang="fr-FR" dirty="0"/>
              <a:t>Catalogues et imprimés (17,55 % des charges) </a:t>
            </a:r>
          </a:p>
          <a:p>
            <a:pPr lvl="1"/>
            <a:r>
              <a:rPr lang="fr-FR" dirty="0"/>
              <a:t>Frais de déplacements, missions, réceptions (16,08 % des charges)</a:t>
            </a:r>
          </a:p>
          <a:p>
            <a:pPr lvl="1"/>
            <a:r>
              <a:rPr lang="fr-FR" dirty="0"/>
              <a:t>Services extérieurs (</a:t>
            </a:r>
            <a:r>
              <a:rPr lang="fr-FR" dirty="0" err="1"/>
              <a:t>loc</a:t>
            </a:r>
            <a:r>
              <a:rPr lang="fr-FR" dirty="0"/>
              <a:t>; mobilières, entretien et réparation) (10,64 % des charges)</a:t>
            </a:r>
          </a:p>
          <a:p>
            <a:pPr lvl="1"/>
            <a:r>
              <a:rPr lang="fr-FR" dirty="0"/>
              <a:t>Honoraires (7,64 % des charges)</a:t>
            </a:r>
          </a:p>
          <a:p>
            <a:pPr marL="342900" lvl="1" indent="0">
              <a:buNone/>
            </a:pPr>
            <a:endParaRPr lang="fr-FR" sz="1000" dirty="0"/>
          </a:p>
          <a:p>
            <a:r>
              <a:rPr lang="fr-FR" dirty="0"/>
              <a:t>Les charges de personnel correspondent au </a:t>
            </a:r>
            <a:r>
              <a:rPr lang="fr-FR" u="sng" dirty="0"/>
              <a:t>coût total brut</a:t>
            </a:r>
            <a:r>
              <a:rPr lang="fr-FR" dirty="0"/>
              <a:t> d’1 salarié (</a:t>
            </a:r>
            <a:r>
              <a:rPr lang="fr-FR" u="sng" dirty="0"/>
              <a:t>salaires bruts + cotisations patronales</a:t>
            </a:r>
            <a:r>
              <a:rPr lang="fr-FR" dirty="0"/>
              <a:t>)</a:t>
            </a:r>
          </a:p>
          <a:p>
            <a:endParaRPr lang="fr-FR" sz="1100" dirty="0"/>
          </a:p>
          <a:p>
            <a:r>
              <a:rPr lang="fr-FR" dirty="0"/>
              <a:t>Les autres charges d’exploitation correspondent à l’aide aux sections syndicales</a:t>
            </a:r>
          </a:p>
          <a:p>
            <a:endParaRPr lang="fr-FR" dirty="0"/>
          </a:p>
          <a:p>
            <a:r>
              <a:rPr lang="fr-FR" dirty="0"/>
              <a:t>Les charges exceptionnelles correspondent essentiellement à une régularisation de cotisations 2024</a:t>
            </a:r>
          </a:p>
          <a:p>
            <a:pPr marL="0" indent="0">
              <a:buNone/>
            </a:pPr>
            <a:endParaRPr lang="fr-FR" dirty="0"/>
          </a:p>
          <a:p>
            <a:endParaRPr lang="fr-FR" sz="1100" dirty="0"/>
          </a:p>
        </p:txBody>
      </p:sp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709B583C-6685-444B-A1AD-A97FB516C987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>
                <a:solidFill>
                  <a:srgbClr val="2D2E83"/>
                </a:solidFill>
              </a:rPr>
              <a:t>Syndicat Général FO des Métallurgistes de la Région Parisienne Rapport d’activité et de gestion financière de 2021 à 2024</a:t>
            </a:r>
            <a:endParaRPr lang="fr-FR" dirty="0">
              <a:solidFill>
                <a:srgbClr val="2D2E83"/>
              </a:solidFill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6FC8DFF8-3FB3-CC52-8E96-AD62C7FC7D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4390" y="1488464"/>
            <a:ext cx="4329254" cy="3881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8805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1045028" y="1093308"/>
            <a:ext cx="7621893" cy="4800596"/>
          </a:xfrm>
        </p:spPr>
        <p:txBody>
          <a:bodyPr/>
          <a:lstStyle/>
          <a:p>
            <a:r>
              <a:rPr lang="fr-FR" sz="5400" dirty="0">
                <a:solidFill>
                  <a:srgbClr val="2D2E8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j-ea"/>
              </a:rPr>
              <a:t>Les recettes</a:t>
            </a:r>
          </a:p>
          <a:p>
            <a:pPr algn="just"/>
            <a:endParaRPr lang="fr-FR" sz="1600" dirty="0">
              <a:solidFill>
                <a:schemeClr val="tx2"/>
              </a:solidFill>
              <a:latin typeface="Neutra Text TF" panose="02000000000000000000" pitchFamily="50" charset="0"/>
            </a:endParaRPr>
          </a:p>
          <a:p>
            <a:pPr algn="just"/>
            <a:endParaRPr lang="fr-FR" sz="1600" dirty="0">
              <a:solidFill>
                <a:schemeClr val="tx2"/>
              </a:solidFill>
              <a:latin typeface="Neutra Text TF" panose="02000000000000000000" pitchFamily="50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2800" dirty="0">
                <a:solidFill>
                  <a:schemeClr val="tx2"/>
                </a:solidFill>
                <a:latin typeface="Neutra Text TF" panose="02000000000000000000" pitchFamily="50" charset="0"/>
              </a:rPr>
              <a:t>Évolution des ressources sur la période</a:t>
            </a:r>
          </a:p>
          <a:p>
            <a:pPr marL="0" indent="0" algn="just"/>
            <a:endParaRPr lang="fr-FR" sz="2800" dirty="0">
              <a:solidFill>
                <a:schemeClr val="tx2"/>
              </a:solidFill>
              <a:latin typeface="Neutra Text TF" panose="02000000000000000000" pitchFamily="50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2800" dirty="0">
                <a:solidFill>
                  <a:schemeClr val="tx2"/>
                </a:solidFill>
                <a:latin typeface="Neutra Text TF" panose="02000000000000000000" pitchFamily="50" charset="0"/>
              </a:rPr>
              <a:t>Résultat par exercice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fr-FR" sz="2800" dirty="0">
              <a:solidFill>
                <a:schemeClr val="tx2"/>
              </a:solidFill>
              <a:latin typeface="Neutra Text TF" panose="02000000000000000000" pitchFamily="50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fr-FR" sz="1600" dirty="0">
              <a:solidFill>
                <a:schemeClr val="tx2"/>
              </a:solidFill>
              <a:latin typeface="Neutra Text TF" panose="02000000000000000000" pitchFamily="50" charset="0"/>
            </a:endParaRP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B23D8178-7017-480B-ABD9-2D934500C22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>
                <a:solidFill>
                  <a:srgbClr val="2D2E83"/>
                </a:solidFill>
              </a:rPr>
              <a:t>Syndicat Général FO des Métallurgistes de la Région Parisienne Rapport d’activité et de gestion financière de 2021 à 2024</a:t>
            </a:r>
            <a:endParaRPr lang="fr-FR" dirty="0">
              <a:solidFill>
                <a:srgbClr val="2D2E8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00087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0" y="188641"/>
            <a:ext cx="9144000" cy="681372"/>
          </a:xfrm>
        </p:spPr>
        <p:txBody>
          <a:bodyPr>
            <a:noAutofit/>
          </a:bodyPr>
          <a:lstStyle/>
          <a:p>
            <a:pPr algn="ctr"/>
            <a:r>
              <a:rPr lang="fr-FR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Évolution des ressources sur la période</a:t>
            </a:r>
          </a:p>
        </p:txBody>
      </p:sp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56255464-2959-4925-B16E-DA2CB0228417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>
                <a:solidFill>
                  <a:srgbClr val="2D2E83"/>
                </a:solidFill>
              </a:rPr>
              <a:t>Syndicat Général FO des Métallurgistes de la Région Parisienne Rapport d’activité et de gestion financière de 2021 à 2024</a:t>
            </a:r>
            <a:endParaRPr lang="fr-FR" dirty="0">
              <a:solidFill>
                <a:srgbClr val="2D2E83"/>
              </a:solidFill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D135D9AC-0C15-9322-0CA1-7236454E6C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118" y="1102942"/>
            <a:ext cx="8851763" cy="4867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2625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" y="1411550"/>
            <a:ext cx="9144000" cy="5074976"/>
          </a:xfrm>
        </p:spPr>
        <p:txBody>
          <a:bodyPr>
            <a:normAutofit/>
          </a:bodyPr>
          <a:lstStyle/>
          <a:p>
            <a:r>
              <a:rPr lang="fr-FR" sz="1800" dirty="0"/>
              <a:t>Les cotisations nettes correspondent aux produits du matériel syndical revenant au syndicat, c’est-à-dire après reversements des quotes-parts à la Fédération et aux UD de la Région Parisienne. Elles représentent en moyenne 71,32 % du total des produits.</a:t>
            </a:r>
          </a:p>
          <a:p>
            <a:endParaRPr lang="fr-FR" sz="800" dirty="0"/>
          </a:p>
          <a:p>
            <a:r>
              <a:rPr lang="fr-FR" sz="1800" dirty="0"/>
              <a:t>Les autres produits d’exploitation concernent principalement les ventes d’agendas.  </a:t>
            </a:r>
          </a:p>
          <a:p>
            <a:endParaRPr lang="fr-FR" sz="800" dirty="0"/>
          </a:p>
          <a:p>
            <a:r>
              <a:rPr lang="fr-FR" sz="1800" dirty="0"/>
              <a:t>Les produits financiers correspondent aux intérêts du livret.</a:t>
            </a:r>
          </a:p>
          <a:p>
            <a:endParaRPr lang="fr-FR" sz="800" dirty="0"/>
          </a:p>
          <a:p>
            <a:r>
              <a:rPr lang="fr-FR" sz="1800" dirty="0"/>
              <a:t>Les produits exceptionnels et transferts de charges de 2022 correspondent principalement à la reprise des soldes SG des sections syndicales</a:t>
            </a:r>
            <a:endParaRPr lang="fr-FR" sz="1200" dirty="0"/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6FFF87C0-6B62-4FFA-B4E9-65866244C4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8641"/>
            <a:ext cx="9144000" cy="681372"/>
          </a:xfrm>
        </p:spPr>
        <p:txBody>
          <a:bodyPr>
            <a:noAutofit/>
          </a:bodyPr>
          <a:lstStyle/>
          <a:p>
            <a:pPr algn="ctr"/>
            <a:r>
              <a:rPr lang="fr-FR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Évolution des ressources sur la période</a:t>
            </a:r>
          </a:p>
        </p:txBody>
      </p:sp>
      <p:sp>
        <p:nvSpPr>
          <p:cNvPr id="9" name="Espace réservé du pied de page 8">
            <a:extLst>
              <a:ext uri="{FF2B5EF4-FFF2-40B4-BE49-F238E27FC236}">
                <a16:creationId xmlns:a16="http://schemas.microsoft.com/office/drawing/2014/main" id="{00F3E8C3-ADC2-4630-A1D0-7CB2E2FE4E3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>
                <a:solidFill>
                  <a:srgbClr val="2D2E83"/>
                </a:solidFill>
              </a:rPr>
              <a:t>Syndicat Général FO des Métallurgistes de la Région Parisienne Rapport d’activité et de gestion financière de 2021 à 2024</a:t>
            </a:r>
            <a:endParaRPr lang="fr-FR" dirty="0">
              <a:solidFill>
                <a:srgbClr val="2D2E8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2066545"/>
      </p:ext>
    </p:extLst>
  </p:cSld>
  <p:clrMapOvr>
    <a:masterClrMapping/>
  </p:clrMapOvr>
</p:sld>
</file>

<file path=ppt/theme/theme1.xml><?xml version="1.0" encoding="utf-8"?>
<a:theme xmlns:a="http://schemas.openxmlformats.org/drawingml/2006/main" name="New syncea">
  <a:themeElements>
    <a:clrScheme name="Syncéa">
      <a:dk1>
        <a:sysClr val="windowText" lastClr="000000"/>
      </a:dk1>
      <a:lt1>
        <a:sysClr val="window" lastClr="FFFFFF"/>
      </a:lt1>
      <a:dk2>
        <a:srgbClr val="2D2E83"/>
      </a:dk2>
      <a:lt2>
        <a:srgbClr val="F29300"/>
      </a:lt2>
      <a:accent1>
        <a:srgbClr val="006600"/>
      </a:accent1>
      <a:accent2>
        <a:srgbClr val="FFC000"/>
      </a:accent2>
      <a:accent3>
        <a:srgbClr val="92D050"/>
      </a:accent3>
      <a:accent4>
        <a:srgbClr val="C0504D"/>
      </a:accent4>
      <a:accent5>
        <a:srgbClr val="00B0F0"/>
      </a:accent5>
      <a:accent6>
        <a:srgbClr val="464646"/>
      </a:accent6>
      <a:hlink>
        <a:srgbClr val="0000FF"/>
      </a:hlink>
      <a:folHlink>
        <a:srgbClr val="800080"/>
      </a:folHlink>
    </a:clrScheme>
    <a:fontScheme name="Syncéa">
      <a:majorFont>
        <a:latin typeface="Raleway"/>
        <a:ea typeface=""/>
        <a:cs typeface=""/>
      </a:majorFont>
      <a:minorFont>
        <a:latin typeface="Raleway"/>
        <a:ea typeface=""/>
        <a:cs typeface="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New syncea" id="{B0480062-FC79-459E-80EC-256C89DD34D4}" vid="{CC8E309E-5117-4FD3-A955-B8F06B59EF75}"/>
    </a:ext>
  </a:extLst>
</a:theme>
</file>

<file path=ppt/theme/theme2.xml><?xml version="1.0" encoding="utf-8"?>
<a:theme xmlns:a="http://schemas.openxmlformats.org/drawingml/2006/main" name="ThemeSyncea">
  <a:themeElements>
    <a:clrScheme name="Syncéa">
      <a:dk1>
        <a:sysClr val="windowText" lastClr="000000"/>
      </a:dk1>
      <a:lt1>
        <a:sysClr val="window" lastClr="FFFFFF"/>
      </a:lt1>
      <a:dk2>
        <a:srgbClr val="2D2E83"/>
      </a:dk2>
      <a:lt2>
        <a:srgbClr val="F29300"/>
      </a:lt2>
      <a:accent1>
        <a:srgbClr val="006600"/>
      </a:accent1>
      <a:accent2>
        <a:srgbClr val="FFC000"/>
      </a:accent2>
      <a:accent3>
        <a:srgbClr val="92D050"/>
      </a:accent3>
      <a:accent4>
        <a:srgbClr val="C0504D"/>
      </a:accent4>
      <a:accent5>
        <a:srgbClr val="00B0F0"/>
      </a:accent5>
      <a:accent6>
        <a:srgbClr val="464646"/>
      </a:accent6>
      <a:hlink>
        <a:srgbClr val="0000FF"/>
      </a:hlink>
      <a:folHlink>
        <a:srgbClr val="800080"/>
      </a:folHlink>
    </a:clrScheme>
    <a:fontScheme name="Syncéa">
      <a:majorFont>
        <a:latin typeface="Raleway"/>
        <a:ea typeface=""/>
        <a:cs typeface=""/>
      </a:majorFont>
      <a:minorFont>
        <a:latin typeface="Raleway"/>
        <a:ea typeface=""/>
        <a:cs typeface="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ThemeSyncea" id="{E4BBBE54-8C9E-476D-9549-7477AA9C1C61}" vid="{583137E8-DA70-45A4-B82A-42147FF75136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9818</TotalTime>
  <Words>853</Words>
  <Application>Microsoft Office PowerPoint</Application>
  <PresentationFormat>Affichage à l'écran (4:3)</PresentationFormat>
  <Paragraphs>91</Paragraphs>
  <Slides>11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11</vt:i4>
      </vt:variant>
    </vt:vector>
  </HeadingPairs>
  <TitlesOfParts>
    <vt:vector size="21" baseType="lpstr">
      <vt:lpstr>Arial</vt:lpstr>
      <vt:lpstr>Calibri</vt:lpstr>
      <vt:lpstr>Neutra Text TF</vt:lpstr>
      <vt:lpstr>Raleway</vt:lpstr>
      <vt:lpstr>Symbol</vt:lpstr>
      <vt:lpstr>Times New Roman</vt:lpstr>
      <vt:lpstr>Tw Cen MT</vt:lpstr>
      <vt:lpstr>Wingdings</vt:lpstr>
      <vt:lpstr>New syncea</vt:lpstr>
      <vt:lpstr>ThemeSyncea</vt:lpstr>
      <vt:lpstr>Syndicat Général Force Ouvrière des Métallurgistes de la Région Parisienne  Rapport d’activité et de gestion financière  de 2021 à 2024</vt:lpstr>
      <vt:lpstr>Présentation PowerPoint</vt:lpstr>
      <vt:lpstr>Répartition des charges de l’exercice 2021 : 34 138,69 €</vt:lpstr>
      <vt:lpstr>Répartition des charges de l’exercice 2022 : 71 599,83 €</vt:lpstr>
      <vt:lpstr>Répartition des charges de l’exercice 2023 : 59 701,51 €</vt:lpstr>
      <vt:lpstr>Répartition des charges de l’exercice 2024 : 65 437,95 €</vt:lpstr>
      <vt:lpstr>Présentation PowerPoint</vt:lpstr>
      <vt:lpstr>Évolution des ressources sur la période</vt:lpstr>
      <vt:lpstr>Évolution des ressources sur la période</vt:lpstr>
      <vt:lpstr>Résultat par exercice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Pierre-Alexandre LECOMTE</dc:creator>
  <cp:lastModifiedBy>PATRICIA BOCCIARELLI</cp:lastModifiedBy>
  <cp:revision>110</cp:revision>
  <cp:lastPrinted>2025-10-13T05:02:00Z</cp:lastPrinted>
  <dcterms:created xsi:type="dcterms:W3CDTF">2017-05-11T14:44:27Z</dcterms:created>
  <dcterms:modified xsi:type="dcterms:W3CDTF">2025-10-13T05:02:34Z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725ca717-11da-4935-b601-f527b9741f2e_Enabled">
    <vt:lpwstr>true</vt:lpwstr>
  </property>
  <property fmtid="{D5CDD505-2E9C-101B-9397-08002B2CF9AE}" pid="3" name="MSIP_Label_725ca717-11da-4935-b601-f527b9741f2e_SetDate">
    <vt:lpwstr>2025-10-13T05:01:43Z</vt:lpwstr>
  </property>
  <property fmtid="{D5CDD505-2E9C-101B-9397-08002B2CF9AE}" pid="4" name="MSIP_Label_725ca717-11da-4935-b601-f527b9741f2e_Method">
    <vt:lpwstr>Standard</vt:lpwstr>
  </property>
  <property fmtid="{D5CDD505-2E9C-101B-9397-08002B2CF9AE}" pid="5" name="MSIP_Label_725ca717-11da-4935-b601-f527b9741f2e_Name">
    <vt:lpwstr>C2 - Internal</vt:lpwstr>
  </property>
  <property fmtid="{D5CDD505-2E9C-101B-9397-08002B2CF9AE}" pid="6" name="MSIP_Label_725ca717-11da-4935-b601-f527b9741f2e_SiteId">
    <vt:lpwstr>d852d5cd-724c-4128-8812-ffa5db3f8507</vt:lpwstr>
  </property>
  <property fmtid="{D5CDD505-2E9C-101B-9397-08002B2CF9AE}" pid="7" name="MSIP_Label_725ca717-11da-4935-b601-f527b9741f2e_ActionId">
    <vt:lpwstr>0c462f0e-0da0-4ba0-bb52-948df2f45bf6</vt:lpwstr>
  </property>
  <property fmtid="{D5CDD505-2E9C-101B-9397-08002B2CF9AE}" pid="8" name="MSIP_Label_725ca717-11da-4935-b601-f527b9741f2e_ContentBits">
    <vt:lpwstr>0</vt:lpwstr>
  </property>
  <property fmtid="{D5CDD505-2E9C-101B-9397-08002B2CF9AE}" pid="9" name="MSIP_Label_725ca717-11da-4935-b601-f527b9741f2e_Tag">
    <vt:lpwstr>10, 3, 0, 1</vt:lpwstr>
  </property>
</Properties>
</file>